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9" r:id="rId3"/>
    <p:sldId id="332" r:id="rId4"/>
    <p:sldId id="329" r:id="rId5"/>
    <p:sldId id="322" r:id="rId6"/>
    <p:sldId id="291" r:id="rId7"/>
    <p:sldId id="294" r:id="rId8"/>
    <p:sldId id="330" r:id="rId9"/>
    <p:sldId id="295" r:id="rId10"/>
    <p:sldId id="297" r:id="rId11"/>
    <p:sldId id="296" r:id="rId12"/>
    <p:sldId id="331" r:id="rId13"/>
    <p:sldId id="298" r:id="rId14"/>
    <p:sldId id="299" r:id="rId15"/>
    <p:sldId id="326" r:id="rId16"/>
    <p:sldId id="327" r:id="rId17"/>
    <p:sldId id="324" r:id="rId18"/>
    <p:sldId id="316" r:id="rId19"/>
    <p:sldId id="309" r:id="rId20"/>
    <p:sldId id="323" r:id="rId21"/>
    <p:sldId id="325" r:id="rId22"/>
    <p:sldId id="317" r:id="rId23"/>
    <p:sldId id="318" r:id="rId24"/>
    <p:sldId id="319" r:id="rId25"/>
    <p:sldId id="328" r:id="rId26"/>
    <p:sldId id="320" r:id="rId27"/>
    <p:sldId id="321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QNKqZ2hyDFbOJtqFqCuUjr48v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2"/>
    <p:restoredTop sz="80746"/>
  </p:normalViewPr>
  <p:slideViewPr>
    <p:cSldViewPr snapToGrid="0">
      <p:cViewPr varScale="1">
        <p:scale>
          <a:sx n="114" d="100"/>
          <a:sy n="114" d="100"/>
        </p:scale>
        <p:origin x="1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13:38:22.117"/>
    </inkml:context>
    <inkml:brush xml:id="br0">
      <inkml:brushProperty name="width" value="0.35" units="cm"/>
      <inkml:brushProperty name="height" value="0.35" units="cm"/>
      <inkml:brushProperty name="color" value="#D9D9D9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3:21:11.94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3:21:11.9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3:21:11.94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3:21:11.94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3:21:11.94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13:38:37.30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451 111 24575,'6'0'0,"-1"0"0,-1 0 0,1 0 0,-2 1 0,2 1 0,-1-1 0,1 1 0,0 0 0,0 0 0,-1 0 0,1 1 0,-1-1 0,0 0 0,0-1 0,-1 0 0,0 1 0,0-2 0,-2 1 0,1 0 0,0 0 0,-1 0 0,0-1 0,0 1 0,0 1 0,0-1 0,-1 0 0,1 0 0,0 1 0,1-1 0,-1 1 0,1 0 0,-1 0 0,0 0 0,1-1 0,-1 1 0,0 0 0,0-1 0,-1 1 0,1-1 0,0 2 0,-1-1 0,1-1 0,0 1 0,1-1 0,0 1 0,0 0 0,1 0 0,-1 0 0,1-1 0,-1 1 0,0 0 0,-1-2 0,-5-1 0,1 0 0,-5-2 0,3 1 0,-2-1 0,0 1 0,2 1 0,0-1 0,1 0 0,1 0 0,-1 0 0,0 1 0,0-1 0,1 1 0,-1-1 0,0 0 0,1 0 0,0 0 0,0 0 0,-1 1 0,1-1 0,0 1 0,1 0 0,1-1 0,-1 2 0,1-1 0,-1 0 0,1 0 0,1 0 0,2 0 0,1 1 0,2 0 0,-1 0 0,1 1 0,0 1 0,1 0 0,-1-1 0,-1 1 0,0-1 0,0 0 0,0 0 0,1 1 0,0-1 0,-1 1 0,-1-1 0,1 1 0,-1-1 0,0 1 0,-1-1 0,1 0 0,-1 1 0,1-1 0,-1 0 0,0 0 0,0 0 0,0 0 0,-1 1 0,1-1 0,-1 0 0,0 0 0,0 0 0,0 0 0,1 0 0,0 0 0,0 1 0,0 0 0,1 0 0,-1 0 0,0 0 0,-1-1 0,1 0 0,0 0 0,-5-4 0,2 2 0,-3-2 0,3 2 0,-1 0 0,0 0 0,-1-1 0,-1 0 0,-1 1 0,-1-1 0,-4 0 0,0 0 0,-3-1 0,-1 0 0,-1 1 0,0-1 0,0 2 0,1 0 0,0-1 0,2 1 0,3-1 0,-1 1 0,2-1 0,1 0 0,0 0 0,1 1 0,2-1 0,1 0 0,0 1 0,1-1 0,1 1 0,1-1 0,-1 1 0,-1-1 0,0 0 0,0 0 0,-1-1 0,0 0 0,0 0 0,-1 1 0,1-1 0,-1 1 0,0-1 0,0 1 0,1 0 0,-1 0 0,1 0 0,-2 0 0,1 1 0,1-1 0,-1 1 0,0-1 0,0 0 0,-2 0 0,0 0 0,0 0 0,0 0 0,0-1 0,-1 0 0,0 1 0,0-1 0,0 0 0,-1 0 0,1 0 0,0 1 0,-1 0 0,1 0 0,0 0 0,0 0 0,0-1 0,0 1 0,-1-1 0,1 1 0,-1 0 0,0-1 0,1 0 0,-1 0 0,1 1 0,0 0 0,1-1 0,0 1 0,0 0 0,2 0 0,0 0 0,0 1 0,0 0 0,2 0 0,0 0 0,-1 0 0,1 0 0,1 0 0,-1 1 0,1-1 0,-1 0 0,1 0 0,-1 1 0,0 0 0,-1-1 0,0 0 0,0 1 0,0 0 0,1 0 0,-1-1 0,1 0 0,0 1 0,-1-1 0,1 1 0,0 0 0,0 0 0,1-1 0,-1 1 0,-1-1 0,1 1 0,-1 0 0,1 0 0,0 0 0,0 0 0,-1 0 0,1 0 0,0 0 0,0 0 0,0 1 0,1 0 0,0 0 0,0 0 0,0 1 0,0 0 0,-1 0 0,1-1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13:38:51.40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13:38:54.2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13:39:57.28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13:39:58.36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13:39:59.0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3:21:11.942"/>
    </inkml:context>
    <inkml:brush xml:id="br0">
      <inkml:brushProperty name="width" value="0.35" units="cm"/>
      <inkml:brushProperty name="height" value="0.35" units="cm"/>
      <inkml:brushProperty name="color" value="#D9D9D9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3:21:11.94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451 111 24575,'6'0'0,"-1"0"0,-1 0 0,1 0 0,-2 1 0,2 1 0,-1-1 0,1 1 0,0 0 0,0 0 0,-1 0 0,1 1 0,-1-1 0,0 0 0,0-1 0,-1 0 0,0 1 0,0-2 0,-2 1 0,1 0 0,0 0 0,-1 0 0,0-1 0,0 1 0,0 1 0,0-1 0,-1 0 0,1 0 0,0 1 0,1-1 0,-1 1 0,1 0 0,-1 0 0,0 0 0,1-1 0,-1 1 0,0 0 0,0-1 0,-1 1 0,1-1 0,0 2 0,-1-1 0,1-1 0,0 1 0,1-1 0,0 1 0,0 0 0,1 0 0,-1 0 0,1-1 0,-1 1 0,0 0 0,-1-2 0,-5-1 0,1 0 0,-5-2 0,3 1 0,-2-1 0,0 1 0,2 1 0,0-1 0,1 0 0,1 0 0,-1 0 0,0 1 0,0-1 0,1 1 0,-1-1 0,0 0 0,1 0 0,0 0 0,0 0 0,-1 1 0,1-1 0,0 1 0,1 0 0,1-1 0,-1 2 0,1-1 0,-1 0 0,1 0 0,1 0 0,2 0 0,1 1 0,2 0 0,-1 0 0,1 1 0,0 1 0,1 0 0,-1-1 0,-1 1 0,0-1 0,0 0 0,0 0 0,1 1 0,0-1 0,-1 1 0,-1-1 0,1 1 0,-1-1 0,0 1 0,-1-1 0,1 0 0,-1 1 0,1-1 0,-1 0 0,0 0 0,0 0 0,0 0 0,-1 1 0,1-1 0,-1 0 0,0 0 0,0 0 0,0 0 0,1 0 0,0 0 0,0 1 0,0 0 0,1 0 0,-1 0 0,0 0 0,-1-1 0,1 0 0,0 0 0,-5-4 0,2 2 0,-3-2 0,3 2 0,-1 0 0,0 0 0,-1-1 0,-1 0 0,-1 1 0,-1-1 0,-4 0 0,0 0 0,-3-1 0,-1 0 0,-1 1 0,0-1 0,0 2 0,1 0 0,0-1 0,2 1 0,3-1 0,-1 1 0,2-1 0,1 0 0,0 0 0,1 1 0,2-1 0,1 0 0,0 1 0,1-1 0,1 1 0,1-1 0,-1 1 0,-1-1 0,0 0 0,0 0 0,-1-1 0,0 0 0,0 0 0,-1 1 0,1-1 0,-1 1 0,0-1 0,0 1 0,1 0 0,-1 0 0,1 0 0,-2 0 0,1 1 0,1-1 0,-1 1 0,0-1 0,0 0 0,-2 0 0,0 0 0,0 0 0,0 0 0,0-1 0,-1 0 0,0 1 0,0-1 0,0 0 0,-1 0 0,1 0 0,0 1 0,-1 0 0,1 0 0,0 0 0,0 0 0,0-1 0,0 1 0,-1-1 0,1 1 0,-1 0 0,0-1 0,1 0 0,-1 0 0,1 1 0,0 0 0,1-1 0,0 1 0,0 0 0,2 0 0,0 0 0,0 1 0,0 0 0,2 0 0,0 0 0,-1 0 0,1 0 0,1 0 0,-1 1 0,1-1 0,-1 0 0,1 0 0,-1 1 0,0 0 0,-1-1 0,0 0 0,0 1 0,0 0 0,1 0 0,-1-1 0,1 0 0,0 1 0,-1-1 0,1 1 0,0 0 0,0 0 0,1-1 0,-1 1 0,-1-1 0,1 1 0,-1 0 0,1 0 0,0 0 0,0 0 0,-1 0 0,1 0 0,0 0 0,0 0 0,0 1 0,1 0 0,0 0 0,0 0 0,0 1 0,0 0 0,-1 0 0,1-1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 and Introduction...you got this!!! </a:t>
            </a: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Modeling</a:t>
            </a:r>
          </a:p>
          <a:p>
            <a:r>
              <a:rPr lang="en-US" dirty="0"/>
              <a:t>- 3 accelerating terms: Earth, Moon, Propulsion system</a:t>
            </a:r>
          </a:p>
          <a:p>
            <a:r>
              <a:rPr lang="en-US" dirty="0"/>
              <a:t>- Ephemeris Model, using NAIF's Spice (Mice) package</a:t>
            </a:r>
          </a:p>
          <a:p>
            <a:endParaRPr lang="en-US" dirty="0"/>
          </a:p>
          <a:p>
            <a:r>
              <a:rPr lang="en-US" dirty="0"/>
              <a:t>2) Equation</a:t>
            </a:r>
          </a:p>
          <a:p>
            <a:r>
              <a:rPr lang="en-US" dirty="0"/>
              <a:t>- first 2 are standard newton gravity</a:t>
            </a:r>
          </a:p>
          <a:p>
            <a:r>
              <a:rPr lang="en-US" dirty="0"/>
              <a:t>- Thrust: fires along velocity direction, flip at </a:t>
            </a:r>
            <a:r>
              <a:rPr lang="en-US" dirty="0" err="1"/>
              <a:t>tau_m</a:t>
            </a:r>
            <a:endParaRPr lang="en-US" dirty="0"/>
          </a:p>
          <a:p>
            <a:r>
              <a:rPr lang="en-US" dirty="0"/>
              <a:t>- 0.2 for numerical stability</a:t>
            </a:r>
          </a:p>
          <a:p>
            <a:endParaRPr lang="en-US" dirty="0"/>
          </a:p>
          <a:p>
            <a:r>
              <a:rPr lang="en-US" dirty="0"/>
              <a:t>3) Plot</a:t>
            </a:r>
          </a:p>
          <a:p>
            <a:r>
              <a:rPr lang="en-US" dirty="0"/>
              <a:t>- Magnitude plot</a:t>
            </a:r>
          </a:p>
          <a:p>
            <a:r>
              <a:rPr lang="en-US" dirty="0"/>
              <a:t>- Earth and moon domination sections </a:t>
            </a:r>
          </a:p>
          <a:p>
            <a:r>
              <a:rPr lang="en-US" dirty="0"/>
              <a:t>- Vertical flip time marking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278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Discuss the Set-Up</a:t>
            </a:r>
          </a:p>
          <a:p>
            <a:r>
              <a:rPr lang="en-US" dirty="0"/>
              <a:t>- Numerical Propagation of Dynamics wrapped in Optimizer</a:t>
            </a:r>
          </a:p>
          <a:p>
            <a:endParaRPr lang="en-US" dirty="0"/>
          </a:p>
          <a:p>
            <a:r>
              <a:rPr lang="en-US" dirty="0"/>
              <a:t>2) Cost Function</a:t>
            </a:r>
          </a:p>
          <a:p>
            <a:r>
              <a:rPr lang="en-US" dirty="0"/>
              <a:t>- BREIF overview</a:t>
            </a:r>
          </a:p>
          <a:p>
            <a:r>
              <a:rPr lang="en-US" dirty="0"/>
              <a:t>- Integrated term</a:t>
            </a:r>
          </a:p>
          <a:p>
            <a:r>
              <a:rPr lang="en-US" dirty="0"/>
              <a:t>- BVP Terms</a:t>
            </a:r>
          </a:p>
          <a:p>
            <a:r>
              <a:rPr lang="en-US" dirty="0"/>
              <a:t>	- Sigmoid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8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0FB36-12F7-F440-B323-0027BC8C3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C07A84-3DF4-E37D-F425-0BA6AE553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D91C18-4F91-DE2F-8DA3-3A039848E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68E62-77F8-9A04-D35E-62B95397EB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631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Both) </a:t>
            </a:r>
          </a:p>
          <a:p>
            <a:r>
              <a:rPr lang="en-US" dirty="0"/>
              <a:t>- Talk about the main goals</a:t>
            </a:r>
          </a:p>
          <a:p>
            <a:r>
              <a:rPr lang="en-US" dirty="0"/>
              <a:t>- Parameters of Interest</a:t>
            </a:r>
          </a:p>
          <a:p>
            <a:r>
              <a:rPr lang="en-US" dirty="0"/>
              <a:t>- Continuation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747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Edge Flybys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0999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Discuss how TOF is calculated in both cases</a:t>
            </a:r>
          </a:p>
          <a:p>
            <a:r>
              <a:rPr lang="en-US" dirty="0"/>
              <a:t>- Deterministic in C.S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924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Talk </a:t>
            </a:r>
            <a:r>
              <a:rPr lang="en-US" dirty="0" err="1"/>
              <a:t>abt</a:t>
            </a:r>
            <a:r>
              <a:rPr lang="en-US" dirty="0"/>
              <a:t> the theoretical first, aka 50% to &gt;50%</a:t>
            </a:r>
          </a:p>
          <a:p>
            <a:endParaRPr lang="en-US" dirty="0"/>
          </a:p>
          <a:p>
            <a:r>
              <a:rPr lang="en-US" dirty="0"/>
              <a:t>2) Linear</a:t>
            </a:r>
          </a:p>
          <a:p>
            <a:r>
              <a:rPr lang="en-US" dirty="0"/>
              <a:t>- Helpful in local estimations</a:t>
            </a:r>
          </a:p>
          <a:p>
            <a:endParaRPr lang="en-US" dirty="0"/>
          </a:p>
          <a:p>
            <a:r>
              <a:rPr lang="en-US" dirty="0"/>
              <a:t>3) CS II</a:t>
            </a:r>
          </a:p>
          <a:p>
            <a:r>
              <a:rPr lang="en-US" dirty="0"/>
              <a:t>- Not linear </a:t>
            </a:r>
            <a:r>
              <a:rPr lang="en-US" dirty="0" err="1"/>
              <a:t>bc</a:t>
            </a:r>
            <a:r>
              <a:rPr lang="en-US" dirty="0"/>
              <a:t> of </a:t>
            </a:r>
            <a:r>
              <a:rPr lang="en-US" dirty="0" err="1"/>
              <a:t>undeterministic</a:t>
            </a:r>
            <a:r>
              <a:rPr lang="en-US" dirty="0"/>
              <a:t> TOF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1522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1/rt(2)*(1/rt(2) = ½ means </a:t>
            </a:r>
            <a:r>
              <a:rPr lang="en-US" dirty="0" err="1"/>
              <a:t>linaer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28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5C48-8AB7-0C96-A773-047C8634C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06E561-2A20-8E76-DDAE-996C77CC2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93A15-9472-1B7A-A859-131FFC625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1/rt(2)*(1/rt(2) = ½ means </a:t>
            </a:r>
            <a:r>
              <a:rPr lang="en-US" dirty="0" err="1"/>
              <a:t>linaer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F6C1F-AE5F-A688-6598-3CFDEFAD6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439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11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B1725-8372-5221-7C77-FCEB7FDBC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E1D3F-314F-E40E-05F3-7734B41BF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50936-82FE-4BDA-CA8C-8479EBDE7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86D3F-BA04-075D-98D9-5F58E43C6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22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01C9A-CFFA-480B-B547-50457731A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F52CF-124A-823C-E295-D074118FE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FBA2B-844D-B1A9-7262-78B462B53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Prop systems</a:t>
            </a:r>
          </a:p>
          <a:p>
            <a:r>
              <a:rPr lang="en-US" dirty="0"/>
              <a:t>- What is Isp </a:t>
            </a:r>
          </a:p>
          <a:p>
            <a:r>
              <a:rPr lang="en-US" dirty="0"/>
              <a:t>- Chemical</a:t>
            </a:r>
          </a:p>
          <a:p>
            <a:r>
              <a:rPr lang="en-US" dirty="0"/>
              <a:t>- Electric</a:t>
            </a:r>
          </a:p>
          <a:p>
            <a:endParaRPr lang="en-US" dirty="0"/>
          </a:p>
          <a:p>
            <a:r>
              <a:rPr lang="en-US" dirty="0"/>
              <a:t>2) Cis-Lunar Trajectories</a:t>
            </a:r>
          </a:p>
          <a:p>
            <a:r>
              <a:rPr lang="en-US" dirty="0"/>
              <a:t>- We want minimum fuel trajectories </a:t>
            </a:r>
          </a:p>
          <a:p>
            <a:r>
              <a:rPr lang="en-US" dirty="0"/>
              <a:t>- Impulsive (Hohmann Transfer)</a:t>
            </a:r>
          </a:p>
          <a:p>
            <a:r>
              <a:rPr lang="en-US" dirty="0"/>
              <a:t>- Lunar Free Return -- Apollo</a:t>
            </a:r>
          </a:p>
          <a:p>
            <a:endParaRPr lang="en-US" dirty="0"/>
          </a:p>
          <a:p>
            <a:r>
              <a:rPr lang="en-US" dirty="0"/>
              <a:t>What if we didn't care about these... :)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4C020-D02A-11EE-CA12-2D102ECB04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9785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A3266-9A22-4B25-77B4-498F5590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29E73-1746-38CC-0543-A207C39FF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640A4E-490F-85E9-0C20-F05F804A5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a min time...aka turn and burn</a:t>
            </a:r>
          </a:p>
          <a:p>
            <a:endParaRPr lang="en-US" dirty="0"/>
          </a:p>
          <a:p>
            <a:r>
              <a:rPr lang="en-US" dirty="0"/>
              <a:t>1) Songs of Distant Earth</a:t>
            </a:r>
          </a:p>
          <a:p>
            <a:r>
              <a:rPr lang="en-US" dirty="0"/>
              <a:t>- Journey of the spaceship </a:t>
            </a:r>
            <a:r>
              <a:rPr lang="en-US" i="1" dirty="0"/>
              <a:t>Magellan</a:t>
            </a:r>
          </a:p>
          <a:p>
            <a:r>
              <a:rPr lang="en-US" i="1" dirty="0"/>
              <a:t>- </a:t>
            </a:r>
            <a:r>
              <a:rPr lang="en-US" i="0" dirty="0"/>
              <a:t>It uses a similar type of Maneuver</a:t>
            </a:r>
          </a:p>
          <a:p>
            <a:endParaRPr lang="en-US" i="0" dirty="0"/>
          </a:p>
          <a:p>
            <a:r>
              <a:rPr lang="en-US" i="0" dirty="0"/>
              <a:t>2) What does a Min time mean:</a:t>
            </a:r>
          </a:p>
          <a:p>
            <a:r>
              <a:rPr lang="en-US" i="0" dirty="0"/>
              <a:t>- Satisfies the Hamilton Jacobi Bellman time optimality</a:t>
            </a:r>
          </a:p>
          <a:p>
            <a:r>
              <a:rPr lang="en-US" i="0" dirty="0"/>
              <a:t>- Fastest transit method = accel then </a:t>
            </a:r>
            <a:r>
              <a:rPr lang="en-US" i="0" dirty="0" err="1"/>
              <a:t>decell</a:t>
            </a:r>
            <a:endParaRPr lang="en-US" i="0" dirty="0"/>
          </a:p>
          <a:p>
            <a:r>
              <a:rPr lang="en-US" i="0" dirty="0"/>
              <a:t>- Current Tech is too limited in the Isp-Thrust space to capitalize on the major benefits of this type of maneuver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B444C-79F8-FAA5-EC16-B28A058499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325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NTP offers a new "middle of the road" technology</a:t>
            </a:r>
          </a:p>
          <a:p>
            <a:r>
              <a:rPr lang="en-US" dirty="0"/>
              <a:t>- High thrust capabilities</a:t>
            </a:r>
          </a:p>
          <a:p>
            <a:r>
              <a:rPr lang="en-US" dirty="0"/>
              <a:t>- High (</a:t>
            </a:r>
            <a:r>
              <a:rPr lang="en-US" dirty="0" err="1"/>
              <a:t>ish</a:t>
            </a:r>
            <a:r>
              <a:rPr lang="en-US" dirty="0"/>
              <a:t>) Isp</a:t>
            </a:r>
          </a:p>
          <a:p>
            <a:r>
              <a:rPr lang="en-US" dirty="0"/>
              <a:t>- How it works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What are the pitfalls</a:t>
            </a:r>
          </a:p>
          <a:p>
            <a:r>
              <a:rPr lang="en-US" dirty="0"/>
              <a:t>- Engine mass: The thrust per mass is much lower than chemical systems</a:t>
            </a:r>
          </a:p>
          <a:p>
            <a:r>
              <a:rPr lang="en-US" dirty="0"/>
              <a:t>- Non-</a:t>
            </a:r>
            <a:r>
              <a:rPr lang="en-US" dirty="0" err="1"/>
              <a:t>neglagible</a:t>
            </a:r>
            <a:r>
              <a:rPr lang="en-US" dirty="0"/>
              <a:t> ramps on the second slide--after some background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037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Ramp inefficiencies</a:t>
            </a:r>
          </a:p>
          <a:p>
            <a:r>
              <a:rPr lang="en-US" dirty="0"/>
              <a:t>- order 200 s ramp times</a:t>
            </a:r>
          </a:p>
          <a:p>
            <a:r>
              <a:rPr lang="en-US" dirty="0"/>
              <a:t>- in an impulsive operational paradigm, avg is not the same as peak</a:t>
            </a:r>
          </a:p>
          <a:p>
            <a:endParaRPr lang="en-US" dirty="0"/>
          </a:p>
          <a:p>
            <a:r>
              <a:rPr lang="en-US" dirty="0"/>
              <a:t>2) What Continuous Thrust </a:t>
            </a:r>
          </a:p>
          <a:p>
            <a:r>
              <a:rPr lang="en-US" dirty="0"/>
              <a:t>- If continuously burning, smaller engine mass needed </a:t>
            </a:r>
          </a:p>
          <a:p>
            <a:r>
              <a:rPr lang="en-US" dirty="0"/>
              <a:t>	- good considering the high mass cost</a:t>
            </a:r>
          </a:p>
          <a:p>
            <a:r>
              <a:rPr lang="en-US" dirty="0"/>
              <a:t>	- Scaling information in backup</a:t>
            </a:r>
          </a:p>
          <a:p>
            <a:r>
              <a:rPr lang="en-US" dirty="0"/>
              <a:t>- the ramp times become negligible and avg approaches peak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41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C1E8-74AC-A4C0-4EDC-F7EE8D479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EE24A-460D-8065-8B11-BD7145D6B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378B4-1B3F-E1F3-F302-A376B4D27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B2EC3-4DA2-B961-FA2E-377783CAB5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4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Located in the Earth-Moon system</a:t>
            </a:r>
          </a:p>
          <a:p>
            <a:endParaRPr lang="en-US" dirty="0"/>
          </a:p>
          <a:p>
            <a:r>
              <a:rPr lang="en-US" dirty="0"/>
              <a:t>1) Spacecraft Parameters</a:t>
            </a:r>
          </a:p>
          <a:p>
            <a:endParaRPr lang="en-US" dirty="0"/>
          </a:p>
          <a:p>
            <a:r>
              <a:rPr lang="en-US" dirty="0"/>
              <a:t>2) Orbital parameters</a:t>
            </a:r>
          </a:p>
          <a:p>
            <a:endParaRPr lang="en-US" dirty="0"/>
          </a:p>
          <a:p>
            <a:r>
              <a:rPr lang="en-US" dirty="0"/>
              <a:t>3) Diagram - note the 3 vector quantities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9182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2" name="Google Shape;90;p1">
            <a:extLst>
              <a:ext uri="{FF2B5EF4-FFF2-40B4-BE49-F238E27FC236}">
                <a16:creationId xmlns:a16="http://schemas.microsoft.com/office/drawing/2014/main" id="{545C1B98-5C01-FA95-8064-E3CBD0085D2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398377" y="463748"/>
            <a:ext cx="59309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1;p1">
            <a:extLst>
              <a:ext uri="{FF2B5EF4-FFF2-40B4-BE49-F238E27FC236}">
                <a16:creationId xmlns:a16="http://schemas.microsoft.com/office/drawing/2014/main" id="{07E5E937-52EB-00A6-E107-378C2E5FB6B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65100" y="139326"/>
            <a:ext cx="1233277" cy="11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50E22AC3-4C90-0D0D-AD4B-659EF078E60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-1" y="2542338"/>
            <a:ext cx="12192000" cy="134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 sz="2000">
                <a:solidFill>
                  <a:srgbClr val="C00000"/>
                </a:solidFill>
                <a:latin typeface="Canela Text" pitchFamily="2" charset="0"/>
                <a:cs typeface="Angsana New" panose="02020603050405020304" pitchFamily="18" charset="-34"/>
              </a:defRPr>
            </a:lvl1pPr>
          </a:lstStyle>
          <a:p>
            <a:pPr algn="l">
              <a:buClr>
                <a:srgbClr val="C00000"/>
              </a:buClr>
              <a:buSzPts val="4400"/>
            </a:pPr>
            <a:endParaRPr sz="4600" dirty="0">
              <a:solidFill>
                <a:srgbClr val="C00000"/>
              </a:solidFill>
            </a:endParaRPr>
          </a:p>
        </p:txBody>
      </p:sp>
      <p:sp>
        <p:nvSpPr>
          <p:cNvPr id="5" name="Google Shape;89;p1">
            <a:extLst>
              <a:ext uri="{FF2B5EF4-FFF2-40B4-BE49-F238E27FC236}">
                <a16:creationId xmlns:a16="http://schemas.microsoft.com/office/drawing/2014/main" id="{B5C33702-2851-D44E-3573-3A3DB8D870BD}"/>
              </a:ext>
            </a:extLst>
          </p:cNvPr>
          <p:cNvSpPr txBox="1">
            <a:spLocks noGrp="1"/>
          </p:cNvSpPr>
          <p:nvPr>
            <p:ph type="subTitle" idx="4294967295" hasCustomPrompt="1"/>
          </p:nvPr>
        </p:nvSpPr>
        <p:spPr>
          <a:xfrm>
            <a:off x="165100" y="431790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 sz="2000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</a:rPr>
              <a:t>Erik Payton, Colby Merrill, Mason Peck, and Dmitry Savransky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</a:rPr>
              <a:t>Cornell University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tx1"/>
                </a:solidFill>
              </a:rPr>
              <a:t>January 6</a:t>
            </a:r>
            <a:r>
              <a:rPr lang="en-US" sz="1800" baseline="30000" dirty="0">
                <a:solidFill>
                  <a:schemeClr val="tx1"/>
                </a:solidFill>
              </a:rPr>
              <a:t>th</a:t>
            </a:r>
            <a:r>
              <a:rPr lang="en-US" sz="1800" dirty="0">
                <a:solidFill>
                  <a:schemeClr val="tx1"/>
                </a:solidFill>
              </a:rPr>
              <a:t>, 2025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Google Shape;92;p1">
            <a:extLst>
              <a:ext uri="{FF2B5EF4-FFF2-40B4-BE49-F238E27FC236}">
                <a16:creationId xmlns:a16="http://schemas.microsoft.com/office/drawing/2014/main" id="{A6710D74-1DFF-6362-2172-924946605936}"/>
              </a:ext>
            </a:extLst>
          </p:cNvPr>
          <p:cNvCxnSpPr/>
          <p:nvPr userDrawn="1"/>
        </p:nvCxnSpPr>
        <p:spPr>
          <a:xfrm rot="10800000">
            <a:off x="1" y="4151655"/>
            <a:ext cx="12191999" cy="0"/>
          </a:xfrm>
          <a:prstGeom prst="straightConnector1">
            <a:avLst/>
          </a:prstGeom>
          <a:noFill/>
          <a:ln w="349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94;p1">
            <a:extLst>
              <a:ext uri="{FF2B5EF4-FFF2-40B4-BE49-F238E27FC236}">
                <a16:creationId xmlns:a16="http://schemas.microsoft.com/office/drawing/2014/main" id="{B0B259C4-3E6A-9ECB-EDD8-F176B16D7F9C}"/>
              </a:ext>
            </a:extLst>
          </p:cNvPr>
          <p:cNvCxnSpPr/>
          <p:nvPr userDrawn="1"/>
        </p:nvCxnSpPr>
        <p:spPr>
          <a:xfrm rot="10800000">
            <a:off x="0" y="2230886"/>
            <a:ext cx="12191999" cy="0"/>
          </a:xfrm>
          <a:prstGeom prst="straightConnector1">
            <a:avLst/>
          </a:prstGeom>
          <a:noFill/>
          <a:ln w="349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C00000"/>
                </a:solidFill>
                <a:latin typeface="Canela Text" pitchFamily="2" charset="0"/>
                <a:cs typeface="Angsana New" panose="02020603050405020304" pitchFamily="18" charset="-3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" name="Google Shape;91;p1">
            <a:extLst>
              <a:ext uri="{FF2B5EF4-FFF2-40B4-BE49-F238E27FC236}">
                <a16:creationId xmlns:a16="http://schemas.microsoft.com/office/drawing/2014/main" id="{33C0206F-6690-4174-4809-F9AC88EBB8F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958964" y="139326"/>
            <a:ext cx="1233277" cy="1131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94;p1">
            <a:extLst>
              <a:ext uri="{FF2B5EF4-FFF2-40B4-BE49-F238E27FC236}">
                <a16:creationId xmlns:a16="http://schemas.microsoft.com/office/drawing/2014/main" id="{7669F9D5-FC26-5521-2032-5D06521C06F2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1763748"/>
            <a:ext cx="10515600" cy="0"/>
          </a:xfrm>
          <a:prstGeom prst="straightConnector1">
            <a:avLst/>
          </a:prstGeom>
          <a:noFill/>
          <a:ln w="349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FFAC41AC-935D-246D-CA0D-0A9F09098E1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Cis-lunar Trajectories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Lunar Free Return Trajectory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Impulsive Maneuvers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𝑉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 efficient trajectories</a:t>
                </a:r>
              </a:p>
              <a:p>
                <a:endParaRPr lang="en-US" sz="2200" dirty="0"/>
              </a:p>
              <a:p>
                <a:r>
                  <a:rPr lang="en-US" sz="20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“Turn and Burn” Trajectory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Minimize the Time of flight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Hamilton-Jacobi-Bellman Time optimality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Continuous-High-Thrust Maneuver 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Not feasible outright with current technologies</a:t>
                </a:r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FFAC41AC-935D-246D-CA0D-0A9F09098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603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3.png"/><Relationship Id="rId18" Type="http://schemas.openxmlformats.org/officeDocument/2006/relationships/customXml" Target="../ink/ink14.xml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customXml" Target="../ink/ink10.xml"/><Relationship Id="rId17" Type="http://schemas.openxmlformats.org/officeDocument/2006/relationships/customXml" Target="../ink/ink13.xml"/><Relationship Id="rId2" Type="http://schemas.openxmlformats.org/officeDocument/2006/relationships/image" Target="../media/image39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customXml" Target="../ink/ink12.xml"/><Relationship Id="rId10" Type="http://schemas.openxmlformats.org/officeDocument/2006/relationships/customXml" Target="../ink/ink9.xml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customXml" Target="../ink/ink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3.png"/><Relationship Id="rId18" Type="http://schemas.openxmlformats.org/officeDocument/2006/relationships/customXml" Target="../ink/ink7.xml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customXml" Target="../ink/ink3.xml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customXml" Target="../ink/ink5.xml"/><Relationship Id="rId10" Type="http://schemas.openxmlformats.org/officeDocument/2006/relationships/customXml" Target="../ink/ink2.xml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 idx="4294967295"/>
          </p:nvPr>
        </p:nvSpPr>
        <p:spPr>
          <a:xfrm>
            <a:off x="-1" y="2534639"/>
            <a:ext cx="12192000" cy="139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>
              <a:lnSpc>
                <a:spcPct val="100000"/>
              </a:lnSpc>
              <a:buClr>
                <a:srgbClr val="C00000"/>
              </a:buClr>
              <a:buSzPts val="4400"/>
            </a:pPr>
            <a:r>
              <a:rPr lang="en-US" sz="4000" dirty="0">
                <a:solidFill>
                  <a:srgbClr val="C00000"/>
                </a:solidFill>
              </a:rPr>
              <a:t>Optimal Cislunar Trajectories with Continuous, High-Thrust Nuclear-Thermal Propulsion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4294967295"/>
          </p:nvPr>
        </p:nvSpPr>
        <p:spPr>
          <a:xfrm>
            <a:off x="165100" y="431790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</a:rPr>
              <a:t>Erik Payton, Colby Merrill, Mason Peck, and Dmitry Savransky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dirty="0">
                <a:solidFill>
                  <a:schemeClr val="tx1"/>
                </a:solidFill>
              </a:rPr>
              <a:t>Cornell University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tx1"/>
                </a:solidFill>
              </a:rPr>
              <a:t>January 6</a:t>
            </a:r>
            <a:r>
              <a:rPr lang="en-US" sz="1800" baseline="30000" dirty="0">
                <a:solidFill>
                  <a:schemeClr val="tx1"/>
                </a:solidFill>
              </a:rPr>
              <a:t>th</a:t>
            </a:r>
            <a:r>
              <a:rPr lang="en-US" sz="1800" dirty="0">
                <a:solidFill>
                  <a:schemeClr val="tx1"/>
                </a:solidFill>
              </a:rPr>
              <a:t>, 2025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8377" y="463748"/>
            <a:ext cx="59309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100" y="139326"/>
            <a:ext cx="1233277" cy="1131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"/>
          <p:cNvCxnSpPr/>
          <p:nvPr/>
        </p:nvCxnSpPr>
        <p:spPr>
          <a:xfrm rot="10800000">
            <a:off x="1" y="4151655"/>
            <a:ext cx="12191999" cy="0"/>
          </a:xfrm>
          <a:prstGeom prst="straightConnector1">
            <a:avLst/>
          </a:prstGeom>
          <a:noFill/>
          <a:ln w="349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1"/>
          <p:cNvCxnSpPr/>
          <p:nvPr/>
        </p:nvCxnSpPr>
        <p:spPr>
          <a:xfrm rot="10800000">
            <a:off x="0" y="2230886"/>
            <a:ext cx="12191999" cy="0"/>
          </a:xfrm>
          <a:prstGeom prst="straightConnector1">
            <a:avLst/>
          </a:prstGeom>
          <a:noFill/>
          <a:ln w="349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FB21BF-8F6E-A442-0CB5-B6DE65EEAA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20254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09AA-8FFB-88FE-E0E2-749ACB862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346C-A3C6-07EF-5431-C2300C0B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07550-3AAC-4876-1A61-FB616A5A4A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7436E5-C5F7-DFF8-BF9F-B9F7B2FA586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5257800" cy="194824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Gravitational interactions with Earth and Moon</a:t>
            </a:r>
          </a:p>
          <a:p>
            <a:r>
              <a:rPr lang="en-US" sz="1800" dirty="0">
                <a:latin typeface="Cambria" panose="02040503050406030204" pitchFamily="18" charset="0"/>
              </a:rPr>
              <a:t>Ephemeris Model</a:t>
            </a:r>
          </a:p>
          <a:p>
            <a:r>
              <a:rPr lang="en-US" sz="1800" dirty="0">
                <a:latin typeface="Cambria" panose="02040503050406030204" pitchFamily="18" charset="0"/>
              </a:rPr>
              <a:t>Force from propulsion system aligned with velocity vector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pPr marL="50800" indent="0">
              <a:buNone/>
            </a:pPr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D040ACF-01AE-CE83-4451-6A2FDB535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11361" y="2141309"/>
            <a:ext cx="5257800" cy="394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DF5B9-8AA3-1554-B84B-8AA0DFC55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47" y="5129782"/>
            <a:ext cx="3332976" cy="741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5D0213-3C25-C395-E8EE-FE8CE2265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508" y="6136634"/>
            <a:ext cx="1686854" cy="2197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CDAB4B7-A49D-97E0-D000-A2CCE22C7BCE}"/>
              </a:ext>
            </a:extLst>
          </p:cNvPr>
          <p:cNvGrpSpPr/>
          <p:nvPr/>
        </p:nvGrpSpPr>
        <p:grpSpPr>
          <a:xfrm>
            <a:off x="627431" y="3625100"/>
            <a:ext cx="5289009" cy="1224736"/>
            <a:chOff x="806992" y="3917520"/>
            <a:chExt cx="5289009" cy="12247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F58909-A5DA-80EB-EC49-2C3EEEF91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992" y="4520617"/>
              <a:ext cx="5060950" cy="621639"/>
            </a:xfrm>
            <a:prstGeom prst="rect">
              <a:avLst/>
            </a:prstGeom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F2F99766-1730-A74E-E03B-DE368632D267}"/>
                </a:ext>
              </a:extLst>
            </p:cNvPr>
            <p:cNvSpPr/>
            <p:nvPr/>
          </p:nvSpPr>
          <p:spPr>
            <a:xfrm rot="16200000">
              <a:off x="2421674" y="3783721"/>
              <a:ext cx="291790" cy="1243367"/>
            </a:xfrm>
            <a:prstGeom prst="rightBrac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AED023-525B-410A-CEA1-E578A1569269}"/>
                </a:ext>
              </a:extLst>
            </p:cNvPr>
            <p:cNvSpPr txBox="1"/>
            <p:nvPr/>
          </p:nvSpPr>
          <p:spPr>
            <a:xfrm>
              <a:off x="1839295" y="3917520"/>
              <a:ext cx="42567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Earth Dynamics            Lunar Dynamics               Thrust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B7145894-3FD8-D0C8-69FB-8EF10D696392}"/>
                </a:ext>
              </a:extLst>
            </p:cNvPr>
            <p:cNvSpPr/>
            <p:nvPr/>
          </p:nvSpPr>
          <p:spPr>
            <a:xfrm rot="16200000">
              <a:off x="4085664" y="3783721"/>
              <a:ext cx="291790" cy="1243367"/>
            </a:xfrm>
            <a:prstGeom prst="rightBrac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FA75AA56-C7CD-0F4A-2211-A57ACEFECCA7}"/>
                </a:ext>
              </a:extLst>
            </p:cNvPr>
            <p:cNvSpPr/>
            <p:nvPr/>
          </p:nvSpPr>
          <p:spPr>
            <a:xfrm rot="16200000">
              <a:off x="5588587" y="4113132"/>
              <a:ext cx="291790" cy="584545"/>
            </a:xfrm>
            <a:prstGeom prst="rightBrac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46DD3CB-65B3-1DAF-C2A7-37E1B429644E}"/>
              </a:ext>
            </a:extLst>
          </p:cNvPr>
          <p:cNvSpPr/>
          <p:nvPr/>
        </p:nvSpPr>
        <p:spPr>
          <a:xfrm>
            <a:off x="3100039" y="5661008"/>
            <a:ext cx="374879" cy="2045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315B7-67A0-5521-351B-3B5914A6FB4C}"/>
              </a:ext>
            </a:extLst>
          </p:cNvPr>
          <p:cNvSpPr txBox="1"/>
          <p:nvPr/>
        </p:nvSpPr>
        <p:spPr>
          <a:xfrm>
            <a:off x="205505" y="6015692"/>
            <a:ext cx="204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For Numerical Stability at Zero Velocity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CD2BAD-E2CD-2BD1-2E24-DCDCA79FE92B}"/>
              </a:ext>
            </a:extLst>
          </p:cNvPr>
          <p:cNvCxnSpPr/>
          <p:nvPr/>
        </p:nvCxnSpPr>
        <p:spPr>
          <a:xfrm flipV="1">
            <a:off x="2141034" y="5865542"/>
            <a:ext cx="868658" cy="2710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C6A0BB-C464-E545-65C1-17D94E6585E9}"/>
              </a:ext>
            </a:extLst>
          </p:cNvPr>
          <p:cNvSpPr txBox="1"/>
          <p:nvPr/>
        </p:nvSpPr>
        <p:spPr>
          <a:xfrm>
            <a:off x="4895980" y="6191878"/>
            <a:ext cx="2040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Maneuver Flip time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EE770F-67F8-73F1-10D1-C7D62E1D92A2}"/>
              </a:ext>
            </a:extLst>
          </p:cNvPr>
          <p:cNvCxnSpPr>
            <a:cxnSpLocks/>
          </p:cNvCxnSpPr>
          <p:nvPr/>
        </p:nvCxnSpPr>
        <p:spPr>
          <a:xfrm flipH="1" flipV="1">
            <a:off x="4051998" y="5784006"/>
            <a:ext cx="886425" cy="4850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46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5C45F-5E9D-3523-0EE5-8D62C85D2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CBC2-3A35-32F5-ABE1-A8028287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73384-AA9B-B3DD-349D-D17907870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6148E9-7668-2F5F-F4D8-79223B53BAA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4726259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mbria" panose="02040503050406030204" pitchFamily="18" charset="0"/>
              </a:rPr>
              <a:t>Adams-</a:t>
            </a:r>
            <a:r>
              <a:rPr lang="en-US" sz="1800" dirty="0" err="1">
                <a:latin typeface="Cambria" panose="02040503050406030204" pitchFamily="18" charset="0"/>
              </a:rPr>
              <a:t>Bashforth</a:t>
            </a:r>
            <a:r>
              <a:rPr lang="en-US" sz="1800" dirty="0">
                <a:latin typeface="Cambria" panose="02040503050406030204" pitchFamily="18" charset="0"/>
              </a:rPr>
              <a:t>-Moulton predictor-evaluator-corrector-evaluator solver </a:t>
            </a:r>
          </a:p>
          <a:p>
            <a:pPr lvl="1"/>
            <a:r>
              <a:rPr lang="en-US" sz="1600" dirty="0">
                <a:latin typeface="Cambria" panose="02040503050406030204" pitchFamily="18" charset="0"/>
              </a:rPr>
              <a:t>Max/Min orders of 13 and 1 </a:t>
            </a:r>
          </a:p>
          <a:p>
            <a:pPr lvl="1"/>
            <a:r>
              <a:rPr lang="en-US" sz="1600" dirty="0">
                <a:latin typeface="Cambria" panose="02040503050406030204" pitchFamily="18" charset="0"/>
              </a:rPr>
              <a:t>Tolerances of 1 x 10</a:t>
            </a:r>
            <a:r>
              <a:rPr lang="en-US" sz="1600" baseline="30000" dirty="0">
                <a:latin typeface="Cambria" panose="02040503050406030204" pitchFamily="18" charset="0"/>
              </a:rPr>
              <a:t>−11</a:t>
            </a:r>
            <a:endParaRPr lang="en-US" sz="1600" dirty="0">
              <a:latin typeface="Cambria" panose="02040503050406030204" pitchFamily="18" charset="0"/>
            </a:endParaRPr>
          </a:p>
          <a:p>
            <a:r>
              <a:rPr lang="en-US" sz="1800" dirty="0" err="1">
                <a:latin typeface="Cambria" panose="02040503050406030204" pitchFamily="18" charset="0"/>
              </a:rPr>
              <a:t>Nelder</a:t>
            </a:r>
            <a:r>
              <a:rPr lang="en-US" sz="1800" dirty="0">
                <a:latin typeface="Cambria" panose="02040503050406030204" pitchFamily="18" charset="0"/>
              </a:rPr>
              <a:t>-Mead simplex algorithms described in [5] </a:t>
            </a:r>
            <a:r>
              <a:rPr lang="en-US" sz="1800" dirty="0" err="1">
                <a:latin typeface="Cambria" panose="02040503050406030204" pitchFamily="18" charset="0"/>
              </a:rPr>
              <a:t>Lagarias</a:t>
            </a:r>
            <a:r>
              <a:rPr lang="en-US" sz="1800" dirty="0">
                <a:latin typeface="Cambria" panose="02040503050406030204" pitchFamily="18" charset="0"/>
              </a:rPr>
              <a:t> et al, 1998</a:t>
            </a:r>
          </a:p>
          <a:p>
            <a:pPr lvl="1"/>
            <a:r>
              <a:rPr lang="en-US" sz="1600" dirty="0">
                <a:latin typeface="Cambria" panose="02040503050406030204" pitchFamily="18" charset="0"/>
              </a:rPr>
              <a:t>Optimality achieved by minimizing the cost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56CAD-6030-7FB4-8488-018EFFDB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78" y="5977770"/>
            <a:ext cx="8748838" cy="6682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21E5926-180F-CCC6-E739-C6C169FF9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7520" y="1825625"/>
            <a:ext cx="4556279" cy="3417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BDE1F5-F170-D75F-9F5F-9439F1A95FA7}"/>
              </a:ext>
            </a:extLst>
          </p:cNvPr>
          <p:cNvSpPr txBox="1"/>
          <p:nvPr/>
        </p:nvSpPr>
        <p:spPr>
          <a:xfrm>
            <a:off x="423089" y="5368130"/>
            <a:ext cx="10170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Integrated Time            Boundary Value Problem: Radial Position                   Boundary Value Problem: Eccentricity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7894524-0E0C-DD51-7DDA-6561E937AC5C}"/>
              </a:ext>
            </a:extLst>
          </p:cNvPr>
          <p:cNvSpPr/>
          <p:nvPr/>
        </p:nvSpPr>
        <p:spPr>
          <a:xfrm rot="16200000">
            <a:off x="3587828" y="4000555"/>
            <a:ext cx="291790" cy="3661472"/>
          </a:xfrm>
          <a:prstGeom prst="rightBrace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B7E7620-A024-C19B-B140-A5DB28D4D3A4}"/>
              </a:ext>
            </a:extLst>
          </p:cNvPr>
          <p:cNvSpPr/>
          <p:nvPr/>
        </p:nvSpPr>
        <p:spPr>
          <a:xfrm rot="16200000">
            <a:off x="898525" y="5556153"/>
            <a:ext cx="291790" cy="542845"/>
          </a:xfrm>
          <a:prstGeom prst="rightBrace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07148FC-49FA-67B8-006F-1FA9BF805510}"/>
              </a:ext>
            </a:extLst>
          </p:cNvPr>
          <p:cNvSpPr/>
          <p:nvPr/>
        </p:nvSpPr>
        <p:spPr>
          <a:xfrm rot="16200000">
            <a:off x="7397251" y="4376558"/>
            <a:ext cx="291790" cy="2924340"/>
          </a:xfrm>
          <a:prstGeom prst="rightBrace">
            <a:avLst/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99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3B397-A532-088C-2033-BFD1C23E8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66B1-F034-84B6-7353-B2731BA3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A7F8-793B-6912-E7D0-4539D5BF55F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02051" y="2005012"/>
            <a:ext cx="5387898" cy="435133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Background &amp; Motivation</a:t>
            </a: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Research Methods</a:t>
            </a:r>
          </a:p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Case Study Results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Conclusion</a:t>
            </a:r>
          </a:p>
          <a:p>
            <a:endParaRPr lang="en-US" sz="2200" dirty="0"/>
          </a:p>
          <a:p>
            <a:pPr lvl="1"/>
            <a:endParaRPr lang="en-US" sz="1800" dirty="0">
              <a:latin typeface="Cambria" panose="02040503050406030204" pitchFamily="18" charset="0"/>
              <a:cs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9A09B-E262-A325-11CA-25423D1DCF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5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B5DEF-D8EF-4393-59EC-49DA8FC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9F4F-A9C3-BA2C-156E-6EA68346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9A5C6-4C6C-816D-0E8B-D51BBCFC71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2759FF7A-B248-595F-F678-F87F77C30B81}"/>
                  </a:ext>
                </a:extLst>
              </p:cNvPr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</a:rPr>
                  <a:t>Case Study I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</a:rPr>
                  <a:t>Exhaust Propellent</a:t>
                </a: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Utilize all the propellent mass</a:t>
                </a: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300 N to 410 N test range</a:t>
                </a:r>
              </a:p>
              <a:p>
                <a:pPr marL="1016000" lvl="2" indent="0">
                  <a:buNone/>
                </a:pPr>
                <a:endParaRPr lang="en-US" sz="1600" dirty="0">
                  <a:latin typeface="Cambria" panose="02040503050406030204" pitchFamily="18" charset="0"/>
                </a:endParaRP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</a:rPr>
                  <a:t>Parameters of Interest</a:t>
                </a: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Flight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600" dirty="0">
                  <a:latin typeface="Cambria" panose="02040503050406030204" pitchFamily="18" charset="0"/>
                </a:endParaRP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Normalized flip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600" dirty="0">
                  <a:latin typeface="Cambria" panose="02040503050406030204" pitchFamily="18" charset="0"/>
                </a:endParaRP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Final eccentricity</a:t>
                </a:r>
              </a:p>
              <a:p>
                <a:pPr marL="1016000" lvl="2" indent="0">
                  <a:buNone/>
                </a:pPr>
                <a:endParaRPr lang="en-US" sz="1600" dirty="0">
                  <a:latin typeface="Cambria" panose="02040503050406030204" pitchFamily="18" charset="0"/>
                </a:endParaRP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</a:rPr>
                  <a:t>Continuation Analysis </a:t>
                </a: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Use optimal results from last thrust level as an initial guess for the next</a:t>
                </a:r>
              </a:p>
              <a:p>
                <a:pPr lvl="2"/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2759FF7A-B248-595F-F678-F87F77C30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1205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A9C7D1-1462-4F3F-11BE-8D0003DFC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2450"/>
                <a:ext cx="5257800" cy="5035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r>
                  <a:rPr lang="en-US" sz="20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Case Study II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Halt Integration at threshold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lvl="2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Halt integration when eccentricity = 0.6</a:t>
                </a:r>
              </a:p>
              <a:p>
                <a:pPr lvl="2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300 N to 410 N test range</a:t>
                </a:r>
              </a:p>
              <a:p>
                <a:pPr lvl="2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Eccentricity should be constant</a:t>
                </a:r>
              </a:p>
              <a:p>
                <a:pPr lvl="2"/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Parameters of Interest</a:t>
                </a:r>
              </a:p>
              <a:p>
                <a:pPr lvl="2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Flight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lvl="2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Normalized flip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and Propellent exhausted</a:t>
                </a:r>
              </a:p>
              <a:p>
                <a:pPr lvl="2"/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“Continuation Analysis” </a:t>
                </a:r>
              </a:p>
              <a:p>
                <a:pPr lvl="2"/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Use corresponding result from case study I to inform guess for case study II</a:t>
                </a:r>
              </a:p>
              <a:p>
                <a:pPr lvl="2"/>
                <a:endParaRPr lang="en-US" sz="1600" dirty="0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A9C7D1-1462-4F3F-11BE-8D0003DF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2450"/>
                <a:ext cx="5257800" cy="5035550"/>
              </a:xfrm>
              <a:prstGeom prst="rect">
                <a:avLst/>
              </a:prstGeom>
              <a:blipFill>
                <a:blip r:embed="rId4"/>
                <a:stretch>
                  <a:fillRect l="-1205" t="-5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225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96195-46BD-6F5C-F0B6-55B9FF71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88D1-C111-F56F-3050-046122D7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105400" cy="1009651"/>
          </a:xfrm>
        </p:spPr>
        <p:txBody>
          <a:bodyPr/>
          <a:lstStyle/>
          <a:p>
            <a:r>
              <a:rPr lang="en-US" dirty="0"/>
              <a:t>Trajectory Bounds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DB2C2-3278-DC1E-4575-7512412283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B58964-C5D3-28DC-5482-490ACC2736C1}"/>
              </a:ext>
            </a:extLst>
          </p:cNvPr>
          <p:cNvGrpSpPr/>
          <p:nvPr/>
        </p:nvGrpSpPr>
        <p:grpSpPr>
          <a:xfrm>
            <a:off x="586466" y="1858370"/>
            <a:ext cx="11019068" cy="4318593"/>
            <a:chOff x="794436" y="1858370"/>
            <a:chExt cx="11019068" cy="43185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4D5D4A-4317-3A88-ECD3-1F5AC42105AC}"/>
                </a:ext>
              </a:extLst>
            </p:cNvPr>
            <p:cNvGrpSpPr/>
            <p:nvPr/>
          </p:nvGrpSpPr>
          <p:grpSpPr>
            <a:xfrm>
              <a:off x="794436" y="1858370"/>
              <a:ext cx="4950208" cy="4318593"/>
              <a:chOff x="794436" y="1858370"/>
              <a:chExt cx="4950208" cy="4318593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059C542-D044-EF57-4C2C-AD937D5C0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443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18073C-00FA-62B4-DCF5-B55E66C92B64}"/>
                  </a:ext>
                </a:extLst>
              </p:cNvPr>
              <p:cNvSpPr txBox="1"/>
              <p:nvPr/>
            </p:nvSpPr>
            <p:spPr>
              <a:xfrm>
                <a:off x="232647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950A87-907B-DFFE-FDFB-6602AF979907}"/>
                </a:ext>
              </a:extLst>
            </p:cNvPr>
            <p:cNvGrpSpPr/>
            <p:nvPr/>
          </p:nvGrpSpPr>
          <p:grpSpPr>
            <a:xfrm>
              <a:off x="6863296" y="1858370"/>
              <a:ext cx="4950208" cy="4318593"/>
              <a:chOff x="6863296" y="1858370"/>
              <a:chExt cx="4950208" cy="4318593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34D6E1F-01E0-CBDA-62EC-C7AE86780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686329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38F46-A54B-F2C6-EBBB-17282D430621}"/>
                  </a:ext>
                </a:extLst>
              </p:cNvPr>
              <p:cNvSpPr txBox="1"/>
              <p:nvPr/>
            </p:nvSpPr>
            <p:spPr>
              <a:xfrm>
                <a:off x="839533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3985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242A-A255-D0E2-0782-FE6717AAB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0DCDD-0785-9A0F-18B0-A960E4C0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105400" cy="1009651"/>
          </a:xfrm>
        </p:spPr>
        <p:txBody>
          <a:bodyPr/>
          <a:lstStyle/>
          <a:p>
            <a:r>
              <a:rPr lang="en-US" dirty="0"/>
              <a:t>Time of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D564-DF16-A282-3831-D561E6C99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E29B28-B7DC-54CE-3BA8-708C3873D9E1}"/>
              </a:ext>
            </a:extLst>
          </p:cNvPr>
          <p:cNvGrpSpPr/>
          <p:nvPr/>
        </p:nvGrpSpPr>
        <p:grpSpPr>
          <a:xfrm>
            <a:off x="586466" y="1858370"/>
            <a:ext cx="11019068" cy="4318593"/>
            <a:chOff x="794436" y="1858370"/>
            <a:chExt cx="11019068" cy="43185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06E0DD-A5FD-33E8-FC32-0C9055D039C9}"/>
                </a:ext>
              </a:extLst>
            </p:cNvPr>
            <p:cNvGrpSpPr/>
            <p:nvPr/>
          </p:nvGrpSpPr>
          <p:grpSpPr>
            <a:xfrm>
              <a:off x="794436" y="1858370"/>
              <a:ext cx="4950208" cy="4318593"/>
              <a:chOff x="794436" y="1858370"/>
              <a:chExt cx="4950208" cy="4318593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1AD596D7-79E8-2E3F-85FD-C5304B756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79443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E81722-ED8E-61EF-2597-175C15836C20}"/>
                  </a:ext>
                </a:extLst>
              </p:cNvPr>
              <p:cNvSpPr txBox="1"/>
              <p:nvPr/>
            </p:nvSpPr>
            <p:spPr>
              <a:xfrm>
                <a:off x="232647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B6BE6E-42DC-0C1C-9B89-04E678CA2C95}"/>
                </a:ext>
              </a:extLst>
            </p:cNvPr>
            <p:cNvGrpSpPr/>
            <p:nvPr/>
          </p:nvGrpSpPr>
          <p:grpSpPr>
            <a:xfrm>
              <a:off x="6863296" y="1858370"/>
              <a:ext cx="4950208" cy="4318593"/>
              <a:chOff x="6863296" y="1858370"/>
              <a:chExt cx="4950208" cy="4318593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C6B062E5-E991-C4B7-1C16-B389BF558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686329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E3CEF8-68C9-BB6B-8AD5-6A4EA513FBBD}"/>
                  </a:ext>
                </a:extLst>
              </p:cNvPr>
              <p:cNvSpPr txBox="1"/>
              <p:nvPr/>
            </p:nvSpPr>
            <p:spPr>
              <a:xfrm>
                <a:off x="839533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76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EB0FB-E080-CEFF-57D8-F47BA8A5D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4F21-D97C-61D4-1A1E-A574052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7772400" cy="1009651"/>
          </a:xfrm>
        </p:spPr>
        <p:txBody>
          <a:bodyPr>
            <a:normAutofit/>
          </a:bodyPr>
          <a:lstStyle/>
          <a:p>
            <a:r>
              <a:rPr lang="en-US" dirty="0"/>
              <a:t>Flip Time Percentage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BDEEF-BE75-45E1-94CA-E7DC5F206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66C7B-7C67-371D-1678-2824DCBC90B4}"/>
              </a:ext>
            </a:extLst>
          </p:cNvPr>
          <p:cNvGrpSpPr/>
          <p:nvPr/>
        </p:nvGrpSpPr>
        <p:grpSpPr>
          <a:xfrm>
            <a:off x="586466" y="1858370"/>
            <a:ext cx="11019068" cy="4318593"/>
            <a:chOff x="794436" y="1858370"/>
            <a:chExt cx="11019068" cy="43185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AA51FE-5B66-918C-C564-DBC817D6D58D}"/>
                </a:ext>
              </a:extLst>
            </p:cNvPr>
            <p:cNvGrpSpPr/>
            <p:nvPr/>
          </p:nvGrpSpPr>
          <p:grpSpPr>
            <a:xfrm>
              <a:off x="794436" y="1858370"/>
              <a:ext cx="4950208" cy="4318593"/>
              <a:chOff x="794436" y="1858370"/>
              <a:chExt cx="4950208" cy="4318593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37A7278-0800-C899-97FF-27A66C535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79443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6D898E-F254-5B6E-EBE5-CF6BC7D26F6B}"/>
                  </a:ext>
                </a:extLst>
              </p:cNvPr>
              <p:cNvSpPr txBox="1"/>
              <p:nvPr/>
            </p:nvSpPr>
            <p:spPr>
              <a:xfrm>
                <a:off x="232647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413EC2-7C96-3795-AA85-74078A94AE58}"/>
                </a:ext>
              </a:extLst>
            </p:cNvPr>
            <p:cNvGrpSpPr/>
            <p:nvPr/>
          </p:nvGrpSpPr>
          <p:grpSpPr>
            <a:xfrm>
              <a:off x="6863296" y="1858370"/>
              <a:ext cx="4950208" cy="4318593"/>
              <a:chOff x="6863296" y="1858370"/>
              <a:chExt cx="4950208" cy="4318593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B9480F2B-37E6-2E32-B6DF-EBEDA8333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686329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C59075-BFAB-BF77-578E-25069AC2BE9F}"/>
                  </a:ext>
                </a:extLst>
              </p:cNvPr>
              <p:cNvSpPr txBox="1"/>
              <p:nvPr/>
            </p:nvSpPr>
            <p:spPr>
              <a:xfrm>
                <a:off x="839533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764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9997C-B885-7024-2E59-FB3014E3A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1229-E762-5684-72F0-52E14DF2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105400" cy="1009651"/>
          </a:xfrm>
        </p:spPr>
        <p:txBody>
          <a:bodyPr/>
          <a:lstStyle/>
          <a:p>
            <a:r>
              <a:rPr lang="en-US" dirty="0"/>
              <a:t>Maneuver ∆V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1EDE5-C0C3-3D51-6EB3-E0345FB1C6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D464BE-075C-F163-AB12-216A8B8965BC}"/>
              </a:ext>
            </a:extLst>
          </p:cNvPr>
          <p:cNvGrpSpPr/>
          <p:nvPr/>
        </p:nvGrpSpPr>
        <p:grpSpPr>
          <a:xfrm>
            <a:off x="586466" y="1858370"/>
            <a:ext cx="11019068" cy="4318593"/>
            <a:chOff x="794436" y="1858370"/>
            <a:chExt cx="11019068" cy="43185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FF4F20-DEA5-1F58-B534-3DAB923B048E}"/>
                </a:ext>
              </a:extLst>
            </p:cNvPr>
            <p:cNvGrpSpPr/>
            <p:nvPr/>
          </p:nvGrpSpPr>
          <p:grpSpPr>
            <a:xfrm>
              <a:off x="794436" y="1858370"/>
              <a:ext cx="4950208" cy="4318593"/>
              <a:chOff x="794436" y="1858370"/>
              <a:chExt cx="4950208" cy="4318593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4B7B5C14-88D9-D467-014D-1C06AB648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9443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9B8E5D-8028-AE96-4F3D-4357E3A24582}"/>
                  </a:ext>
                </a:extLst>
              </p:cNvPr>
              <p:cNvSpPr txBox="1"/>
              <p:nvPr/>
            </p:nvSpPr>
            <p:spPr>
              <a:xfrm>
                <a:off x="232647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748094-5D55-3E42-FBFE-C132E7C43E05}"/>
                </a:ext>
              </a:extLst>
            </p:cNvPr>
            <p:cNvGrpSpPr/>
            <p:nvPr/>
          </p:nvGrpSpPr>
          <p:grpSpPr>
            <a:xfrm>
              <a:off x="6863296" y="1858370"/>
              <a:ext cx="4950208" cy="4318593"/>
              <a:chOff x="6863296" y="1858370"/>
              <a:chExt cx="4950208" cy="4318593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7DF56709-0E44-FCDE-AD03-42E852E81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686329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F21269-D97F-9AB0-A02D-6D4DC6FC766C}"/>
                  </a:ext>
                </a:extLst>
              </p:cNvPr>
              <p:cNvSpPr txBox="1"/>
              <p:nvPr/>
            </p:nvSpPr>
            <p:spPr>
              <a:xfrm>
                <a:off x="839533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461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0632C-BBC4-28DA-18BA-693E8639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FBCF-36D2-5AAE-25B7-6DCF698B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F5AF3-ABE4-6013-CA58-EB0CF6795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C9A28363-5134-8219-37B6-E88BC346E1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2578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064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r>
                  <a:rPr lang="en-US" sz="2000" dirty="0">
                    <a:latin typeface="Cambria" panose="02040503050406030204" pitchFamily="18" charset="0"/>
                  </a:rPr>
                  <a:t>Key Results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</a:rPr>
                  <a:t>Trajectories</a:t>
                </a: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Max thrust from tested range achieves shorter TOF than Lunar free return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 about twice lunar free return</a:t>
                </a: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Linear trends locally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1600" i="1" smtClean="0">
                            <a:latin typeface="Cambria Math" panose="02040503050406030204" pitchFamily="18" charset="0"/>
                          </a:rPr>
                          <m:t>τ</m:t>
                        </m:r>
                      </m:den>
                    </m:f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 for Case Study I</a:t>
                </a:r>
              </a:p>
              <a:p>
                <a:pPr marL="1016000" lvl="2" indent="0">
                  <a:buFont typeface="Arial"/>
                  <a:buNone/>
                </a:pPr>
                <a:endParaRPr lang="en-US" sz="1600" dirty="0">
                  <a:latin typeface="Cambria" panose="02040503050406030204" pitchFamily="18" charset="0"/>
                </a:endParaRP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</a:rPr>
                  <a:t>Engine Mass</a:t>
                </a: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Linear Scaling says order 20 kg engine mass</a:t>
                </a:r>
              </a:p>
              <a:p>
                <a:pPr lvl="2"/>
                <a:r>
                  <a:rPr lang="en-US" sz="1600" dirty="0">
                    <a:latin typeface="Cambria" panose="02040503050406030204" pitchFamily="18" charset="0"/>
                  </a:rPr>
                  <a:t>Would not really be linear </a:t>
                </a:r>
                <a:r>
                  <a:rPr lang="en-US" sz="1600" dirty="0">
                    <a:latin typeface="Cambria" panose="02040503050406030204" pitchFamily="18" charset="0"/>
                    <a:sym typeface="Wingdings" pitchFamily="2" charset="2"/>
                  </a:rPr>
                  <a:t> motivates engine </a:t>
                </a:r>
                <a:r>
                  <a:rPr lang="en-US" sz="1600" i="1" dirty="0">
                    <a:latin typeface="Cambria" panose="02040503050406030204" pitchFamily="18" charset="0"/>
                    <a:sym typeface="Wingdings" pitchFamily="2" charset="2"/>
                  </a:rPr>
                  <a:t>would</a:t>
                </a:r>
                <a:r>
                  <a:rPr lang="en-US" sz="1600" dirty="0">
                    <a:latin typeface="Cambria" panose="02040503050406030204" pitchFamily="18" charset="0"/>
                    <a:sym typeface="Wingdings" pitchFamily="2" charset="2"/>
                  </a:rPr>
                  <a:t> be much smaller</a:t>
                </a:r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C9A28363-5134-8219-37B6-E88BC346E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257800" cy="4351338"/>
              </a:xfrm>
              <a:prstGeom prst="rect">
                <a:avLst/>
              </a:prstGeom>
              <a:blipFill>
                <a:blip r:embed="rId2"/>
                <a:stretch>
                  <a:fillRect l="-1205" t="-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3BA06A9-EE5D-42BE-02AC-8A97934871CA}"/>
              </a:ext>
            </a:extLst>
          </p:cNvPr>
          <p:cNvGrpSpPr/>
          <p:nvPr/>
        </p:nvGrpSpPr>
        <p:grpSpPr>
          <a:xfrm>
            <a:off x="5968049" y="2088096"/>
            <a:ext cx="5699437" cy="3568349"/>
            <a:chOff x="5968049" y="2088096"/>
            <a:chExt cx="5699437" cy="356834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819D1D-623F-DC1C-81D9-136007B64E6B}"/>
                </a:ext>
              </a:extLst>
            </p:cNvPr>
            <p:cNvSpPr txBox="1"/>
            <p:nvPr/>
          </p:nvSpPr>
          <p:spPr>
            <a:xfrm>
              <a:off x="10656312" y="3388068"/>
              <a:ext cx="1011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Moon</a:t>
              </a:r>
              <a:endPara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C429F63-0A56-0C8E-4B3F-6042F6D3009B}"/>
                </a:ext>
              </a:extLst>
            </p:cNvPr>
            <p:cNvGrpSpPr/>
            <p:nvPr/>
          </p:nvGrpSpPr>
          <p:grpSpPr>
            <a:xfrm>
              <a:off x="5968049" y="2088096"/>
              <a:ext cx="5204337" cy="3568349"/>
              <a:chOff x="5968049" y="2088096"/>
              <a:chExt cx="5204337" cy="356834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F09FF6-690F-165A-224E-B29097A96245}"/>
                  </a:ext>
                </a:extLst>
              </p:cNvPr>
              <p:cNvSpPr txBox="1"/>
              <p:nvPr/>
            </p:nvSpPr>
            <p:spPr>
              <a:xfrm>
                <a:off x="5968049" y="4691616"/>
                <a:ext cx="1011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Earth</a:t>
                </a:r>
                <a:endParaRPr lang="en-US" sz="1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17A60F4-7794-54D4-C39D-5B7C621F9F18}"/>
                  </a:ext>
                </a:extLst>
              </p:cNvPr>
              <p:cNvSpPr/>
              <p:nvPr/>
            </p:nvSpPr>
            <p:spPr>
              <a:xfrm>
                <a:off x="6338759" y="4894445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4EE05F9-6A1F-3B64-8B0A-CDAA0C4F5F41}"/>
                  </a:ext>
                </a:extLst>
              </p:cNvPr>
              <p:cNvSpPr/>
              <p:nvPr/>
            </p:nvSpPr>
            <p:spPr>
              <a:xfrm>
                <a:off x="10656312" y="3759740"/>
                <a:ext cx="516074" cy="50612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10C6C84-05D0-C33D-5F93-CF18DDA72246}"/>
                  </a:ext>
                </a:extLst>
              </p:cNvPr>
              <p:cNvSpPr/>
              <p:nvPr/>
            </p:nvSpPr>
            <p:spPr>
              <a:xfrm>
                <a:off x="8569333" y="2459768"/>
                <a:ext cx="253654" cy="24938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C744E0-C166-46F5-076A-C5F87CA10F6D}"/>
                  </a:ext>
                </a:extLst>
              </p:cNvPr>
              <p:cNvSpPr txBox="1"/>
              <p:nvPr/>
            </p:nvSpPr>
            <p:spPr>
              <a:xfrm>
                <a:off x="8403053" y="2088096"/>
                <a:ext cx="1011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Spacecraft</a:t>
                </a:r>
                <a:endParaRPr lang="en-US" sz="1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1A79CAF4-344D-D9DE-01B6-C23E534373AC}"/>
                  </a:ext>
                </a:extLst>
              </p:cNvPr>
              <p:cNvCxnSpPr/>
              <p:nvPr/>
            </p:nvCxnSpPr>
            <p:spPr>
              <a:xfrm flipV="1">
                <a:off x="6717853" y="4007796"/>
                <a:ext cx="4191717" cy="1267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D070EC0-1F19-27E5-5A21-C62C5C0E7E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852" y="2587557"/>
                <a:ext cx="1978308" cy="26706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C8EDDC72-0137-320E-F31F-85DEF7AA81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96160" y="2595843"/>
                <a:ext cx="2213410" cy="14119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61FC79B-B10A-DAE4-6E8F-E963C6E2ED8F}"/>
                      </a:ext>
                    </a:extLst>
                  </p:cNvPr>
                  <p:cNvSpPr txBox="1"/>
                  <p:nvPr/>
                </p:nvSpPr>
                <p:spPr>
                  <a:xfrm>
                    <a:off x="9577217" y="2922783"/>
                    <a:ext cx="404983" cy="2347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061FC79B-B10A-DAE4-6E8F-E963C6E2E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7217" y="2922783"/>
                    <a:ext cx="404983" cy="2347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061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A337FDB-0E6E-3776-35EF-27ED931B517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3585" y="3430252"/>
                    <a:ext cx="355290" cy="2347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AA337FDB-0E6E-3776-35EF-27ED931B51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3585" y="3430252"/>
                    <a:ext cx="355290" cy="2347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897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CCF742E-513A-BEBF-1F48-EF15F3DD25FC}"/>
                      </a:ext>
                    </a:extLst>
                  </p:cNvPr>
                  <p:cNvSpPr txBox="1"/>
                  <p:nvPr/>
                </p:nvSpPr>
                <p:spPr>
                  <a:xfrm>
                    <a:off x="9068577" y="4598223"/>
                    <a:ext cx="411395" cy="2347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1CCF742E-513A-BEBF-1F48-EF15F3DD25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8577" y="4598223"/>
                    <a:ext cx="411395" cy="2347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061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F4CC72C0-3690-9FDC-1096-47C239AF4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852" y="5275445"/>
                <a:ext cx="94337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4D5D92C-A4AD-ED82-07DE-CE458E53FC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3572" y="4415566"/>
                <a:ext cx="0" cy="8598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A10FCE1-B49C-C0A7-A1D1-074F076078FE}"/>
                      </a:ext>
                    </a:extLst>
                  </p:cNvPr>
                  <p:cNvSpPr txBox="1"/>
                  <p:nvPr/>
                </p:nvSpPr>
                <p:spPr>
                  <a:xfrm>
                    <a:off x="7718331" y="5138851"/>
                    <a:ext cx="23506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A10FCE1-B49C-C0A7-A1D1-074F076078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8331" y="5138851"/>
                    <a:ext cx="235064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5000" t="-16667" r="-5000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12B1EFF-B263-D132-638F-2A9A5B2A5302}"/>
                      </a:ext>
                    </a:extLst>
                  </p:cNvPr>
                  <p:cNvSpPr txBox="1"/>
                  <p:nvPr/>
                </p:nvSpPr>
                <p:spPr>
                  <a:xfrm>
                    <a:off x="6598180" y="4114306"/>
                    <a:ext cx="23506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12B1EFF-B263-D132-638F-2A9A5B2A53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8180" y="4114306"/>
                    <a:ext cx="235064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000" t="-23529" r="-5000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FD82C00-9387-D03D-9441-E1E0AD744203}"/>
                      </a:ext>
                    </a:extLst>
                  </p14:cNvPr>
                  <p14:cNvContentPartPr/>
                  <p14:nvPr/>
                </p14:nvContentPartPr>
                <p14:xfrm>
                  <a:off x="6851855" y="4787435"/>
                  <a:ext cx="36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FD82C00-9387-D03D-9441-E1E0AD74420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788855" y="472443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F8E27997-7AFA-5D8C-C943-B576ED0F2FB2}"/>
                      </a:ext>
                    </a:extLst>
                  </p14:cNvPr>
                  <p14:cNvContentPartPr/>
                  <p14:nvPr/>
                </p14:nvContentPartPr>
                <p14:xfrm>
                  <a:off x="6747095" y="4817675"/>
                  <a:ext cx="214560" cy="6948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F8E27997-7AFA-5D8C-C943-B576ED0F2FB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738095" y="4808675"/>
                    <a:ext cx="23220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521423E3-6DD1-D28F-4DFD-38A7590225B4}"/>
                      </a:ext>
                    </a:extLst>
                  </p14:cNvPr>
                  <p14:cNvContentPartPr/>
                  <p14:nvPr/>
                </p14:nvContentPartPr>
                <p14:xfrm>
                  <a:off x="6734925" y="4818055"/>
                  <a:ext cx="360" cy="36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521423E3-6DD1-D28F-4DFD-38A7590225B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725925" y="480905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1710F1E-4551-7956-5C26-FBA8C59205A9}"/>
                      </a:ext>
                    </a:extLst>
                  </p14:cNvPr>
                  <p14:cNvContentPartPr/>
                  <p14:nvPr/>
                </p14:nvContentPartPr>
                <p14:xfrm>
                  <a:off x="6959565" y="4886455"/>
                  <a:ext cx="360" cy="36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1710F1E-4551-7956-5C26-FBA8C59205A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950565" y="487745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C11E7D3-5C19-983E-6668-4E5889FB5981}"/>
                  </a:ext>
                </a:extLst>
              </p:cNvPr>
              <p:cNvGrpSpPr/>
              <p:nvPr/>
            </p:nvGrpSpPr>
            <p:grpSpPr>
              <a:xfrm>
                <a:off x="6962420" y="4884875"/>
                <a:ext cx="360" cy="4320"/>
                <a:chOff x="6962420" y="4884875"/>
                <a:chExt cx="360" cy="4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A840418E-FCDD-5C92-5F58-DBF4D022BD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2420" y="4884875"/>
                    <a:ext cx="360" cy="36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9443EE8B-2593-65F5-02F9-07162FAD07AA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953420" y="487623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D1F80334-6634-5D84-A5A5-C0C743AFB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2420" y="4888835"/>
                    <a:ext cx="360" cy="36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20A82E44-9A6F-5264-324D-54DD44EAFDA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953420" y="488019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7" name="Ink 86">
                      <a:extLst>
                        <a:ext uri="{FF2B5EF4-FFF2-40B4-BE49-F238E27FC236}">
                          <a16:creationId xmlns:a16="http://schemas.microsoft.com/office/drawing/2014/main" id="{BFB11D65-3B3D-C325-F2DB-7858E24436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2420" y="4888835"/>
                    <a:ext cx="360" cy="36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E09C808B-2059-D998-EC2B-8C0F8200203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953420" y="488019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12952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0F430-BE54-1679-CE2E-8FBD940F1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E0B6-433F-D5CC-E355-AB403CA4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0316-79B0-0E58-4577-6813F3A9E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C0BF5F7-DAD8-AB2A-6BAC-2184CA200AD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Turn and Burn offers a new operational paradigm for NTP technology</a:t>
            </a:r>
          </a:p>
          <a:p>
            <a:pPr marL="50800" indent="0">
              <a:buNone/>
            </a:pPr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</a:rPr>
              <a:t>The inherent benefits of running the reactor continuously could also include providing more power to the other systems of the spacecraft.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</a:rPr>
              <a:t>Order of magnitude smaller NTP engine</a:t>
            </a:r>
          </a:p>
          <a:p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4EBFED-4970-5692-DBAA-B81A11E5D71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 algn="ctr"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  <a:p>
            <a:pPr marL="50800" indent="0" algn="ctr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Erik D. Payton</a:t>
            </a:r>
          </a:p>
          <a:p>
            <a:pPr marL="50800" indent="0" algn="ctr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edp48@cornell.edu</a:t>
            </a:r>
          </a:p>
          <a:p>
            <a:pPr marL="50800" indent="0" algn="ctr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  <a:p>
            <a:pPr marL="50800" indent="0" algn="ctr">
              <a:buNone/>
            </a:pPr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References</a:t>
            </a:r>
          </a:p>
          <a:p>
            <a:pPr marL="50800" indent="0" algn="ctr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[1] Clark, A. C., 1986</a:t>
            </a:r>
          </a:p>
          <a:p>
            <a:pPr marL="50800" indent="0" algn="ctr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</a:rPr>
              <a:t>[2] Harnack, C , 2023.</a:t>
            </a:r>
          </a:p>
          <a:p>
            <a:pPr marL="50800" indent="0" algn="ctr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</a:rPr>
              <a:t>[3]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</a:rPr>
              <a:t>Duchek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</a:rPr>
              <a:t>, M. E., 2023.</a:t>
            </a:r>
          </a:p>
          <a:p>
            <a:pPr marL="50800" indent="0" algn="ctr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mbria" panose="02040503050406030204" pitchFamily="18" charset="0"/>
              </a:rPr>
              <a:t>[4] Bowman, A.,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2024</a:t>
            </a:r>
          </a:p>
          <a:p>
            <a:pPr marL="50800" indent="0" algn="ctr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[5]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Lagarias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 et al, 1998</a:t>
            </a:r>
            <a:endParaRPr lang="en-US" sz="2000" u="sng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7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7E77-CF92-20E3-C02F-ECF9E37E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8F9EE-C0F2-F14C-9CC8-6F167EFE3E5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02051" y="2005012"/>
            <a:ext cx="5387898" cy="435133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Background &amp; Motivation</a:t>
            </a:r>
          </a:p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Research Methods</a:t>
            </a:r>
          </a:p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Case Study Results</a:t>
            </a:r>
          </a:p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Conclusion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latin typeface="Cambria" panose="02040503050406030204" pitchFamily="18" charset="0"/>
              <a:cs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FC19D-E271-95A5-37BC-D882991BA6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68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B90A2-89E8-1739-7D64-6C5ECFEDF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60FA-5967-B23A-30B7-EBE4CFF2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1037"/>
            <a:ext cx="9889273" cy="1009651"/>
          </a:xfrm>
        </p:spPr>
        <p:txBody>
          <a:bodyPr>
            <a:normAutofit/>
          </a:bodyPr>
          <a:lstStyle/>
          <a:p>
            <a:r>
              <a:rPr lang="en-US" dirty="0"/>
              <a:t>Final Eccentricity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0625-83DB-9B35-CF57-816C52CA05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E45EE6-6B2F-C47C-1798-203A6CBD4CEA}"/>
              </a:ext>
            </a:extLst>
          </p:cNvPr>
          <p:cNvGrpSpPr/>
          <p:nvPr/>
        </p:nvGrpSpPr>
        <p:grpSpPr>
          <a:xfrm>
            <a:off x="586466" y="1858370"/>
            <a:ext cx="11019068" cy="4318593"/>
            <a:chOff x="794436" y="1858370"/>
            <a:chExt cx="11019068" cy="43185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35DAD1-95B1-98A5-7121-3DBC33E56F52}"/>
                </a:ext>
              </a:extLst>
            </p:cNvPr>
            <p:cNvGrpSpPr/>
            <p:nvPr/>
          </p:nvGrpSpPr>
          <p:grpSpPr>
            <a:xfrm>
              <a:off x="794436" y="1858370"/>
              <a:ext cx="4950208" cy="4318593"/>
              <a:chOff x="794436" y="1858370"/>
              <a:chExt cx="4950208" cy="4318593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A10260F5-AA50-8266-7F86-93C2F0735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9443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62CF19-DB76-449C-B5FF-04D689EA29E6}"/>
                  </a:ext>
                </a:extLst>
              </p:cNvPr>
              <p:cNvSpPr txBox="1"/>
              <p:nvPr/>
            </p:nvSpPr>
            <p:spPr>
              <a:xfrm>
                <a:off x="232647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514AC-8BBF-25B7-751F-1349714F4BAA}"/>
                </a:ext>
              </a:extLst>
            </p:cNvPr>
            <p:cNvGrpSpPr/>
            <p:nvPr/>
          </p:nvGrpSpPr>
          <p:grpSpPr>
            <a:xfrm>
              <a:off x="6863296" y="1858370"/>
              <a:ext cx="4950208" cy="4318593"/>
              <a:chOff x="6863296" y="1858370"/>
              <a:chExt cx="4950208" cy="4318593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1A53AB0E-2101-67EC-302E-5B9BBCA3D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686329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36ACBB-7CA0-A75B-7F34-1C427BFB8579}"/>
                  </a:ext>
                </a:extLst>
              </p:cNvPr>
              <p:cNvSpPr txBox="1"/>
              <p:nvPr/>
            </p:nvSpPr>
            <p:spPr>
              <a:xfrm>
                <a:off x="839533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737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50AAD-B5BE-7386-D815-09FD28945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06A6-A467-AB08-1AFB-1DC31140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81037"/>
            <a:ext cx="8461917" cy="1009651"/>
          </a:xfrm>
        </p:spPr>
        <p:txBody>
          <a:bodyPr>
            <a:normAutofit/>
          </a:bodyPr>
          <a:lstStyle/>
          <a:p>
            <a:r>
              <a:rPr lang="en-US" dirty="0"/>
              <a:t>Propellent Mass Consumption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4080D-3528-F78B-CEBE-E5175D85A4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E9FE80-3E89-50AE-CBAD-E19AA814FC5F}"/>
              </a:ext>
            </a:extLst>
          </p:cNvPr>
          <p:cNvGrpSpPr/>
          <p:nvPr/>
        </p:nvGrpSpPr>
        <p:grpSpPr>
          <a:xfrm>
            <a:off x="586466" y="1858370"/>
            <a:ext cx="11019068" cy="4318593"/>
            <a:chOff x="794436" y="1858370"/>
            <a:chExt cx="11019068" cy="43185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5428C7-2D22-65A6-7223-C8A4B7A395F8}"/>
                </a:ext>
              </a:extLst>
            </p:cNvPr>
            <p:cNvGrpSpPr/>
            <p:nvPr/>
          </p:nvGrpSpPr>
          <p:grpSpPr>
            <a:xfrm>
              <a:off x="794436" y="1858370"/>
              <a:ext cx="4950208" cy="4318593"/>
              <a:chOff x="794436" y="1858370"/>
              <a:chExt cx="4950208" cy="4318593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20294D30-77EE-9782-D03F-88B02FF7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79443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65998-26FC-389B-DE77-D77268F61C75}"/>
                  </a:ext>
                </a:extLst>
              </p:cNvPr>
              <p:cNvSpPr txBox="1"/>
              <p:nvPr/>
            </p:nvSpPr>
            <p:spPr>
              <a:xfrm>
                <a:off x="232647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5A8227-130F-2D23-5941-B0DC585D8D44}"/>
                </a:ext>
              </a:extLst>
            </p:cNvPr>
            <p:cNvGrpSpPr/>
            <p:nvPr/>
          </p:nvGrpSpPr>
          <p:grpSpPr>
            <a:xfrm>
              <a:off x="6863296" y="1858370"/>
              <a:ext cx="4950208" cy="4318593"/>
              <a:chOff x="6863296" y="1858370"/>
              <a:chExt cx="4950208" cy="4318593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1F7E23A8-BFEA-D2CB-CDD1-9ED349EC0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6863296" y="2464307"/>
                <a:ext cx="4950208" cy="371265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E7287E-9974-7D8A-A036-73F46BA8B6DE}"/>
                  </a:ext>
                </a:extLst>
              </p:cNvPr>
              <p:cNvSpPr txBox="1"/>
              <p:nvPr/>
            </p:nvSpPr>
            <p:spPr>
              <a:xfrm>
                <a:off x="8395333" y="1858370"/>
                <a:ext cx="1886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Case Study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7672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F3F02-9754-F8BC-570E-E0E7DBEE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C08F-23BD-177B-40CE-F0044C3C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49397-A8CB-F75F-87BB-BF59E31BC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822C7-A399-8DDE-A427-D9C4E786B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839516"/>
          </a:xfrm>
        </p:spPr>
        <p:txBody>
          <a:bodyPr/>
          <a:lstStyle/>
          <a:p>
            <a:pPr marL="50800" indent="0">
              <a:buNone/>
            </a:pPr>
            <a:r>
              <a:rPr lang="en-US" dirty="0">
                <a:latin typeface="Cambria" panose="02040503050406030204" pitchFamily="18" charset="0"/>
              </a:rPr>
              <a:t>Analytical Expressions for Turn and Burn Maneuver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54B8E-21E8-7D40-9F40-3EEDB52A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34" y="3042419"/>
            <a:ext cx="4116968" cy="1291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61372-3202-E24D-9B38-DFDB35BE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34" y="4725614"/>
            <a:ext cx="58928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06E4F-6130-46A6-3A10-2683DFF6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0" y="3357736"/>
            <a:ext cx="50927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AD5C1F-9853-56D9-E717-57449873067B}"/>
              </a:ext>
            </a:extLst>
          </p:cNvPr>
          <p:cNvSpPr txBox="1"/>
          <p:nvPr/>
        </p:nvSpPr>
        <p:spPr>
          <a:xfrm>
            <a:off x="0" y="6517779"/>
            <a:ext cx="1100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Hur, D., “Turn and Burn Closed Form Report (Cornell University internal document),” , 2023.</a:t>
            </a:r>
          </a:p>
        </p:txBody>
      </p:sp>
    </p:spTree>
    <p:extLst>
      <p:ext uri="{BB962C8B-B14F-4D97-AF65-F5344CB8AC3E}">
        <p14:creationId xmlns:p14="http://schemas.microsoft.com/office/powerpoint/2010/main" val="218122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E4755-D1FF-64B2-34B4-CB51CB9A5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9B3B-C326-5A16-17FF-FBA14C04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70CA7F-A550-8EEF-4ECF-5711F3B74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35C57B-2B1B-60C8-8030-61CBC347D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0" y="3678918"/>
            <a:ext cx="4056743" cy="304255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6DBAA94-9A7F-A12D-67B5-284F922FA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1907721"/>
            <a:ext cx="4056743" cy="304255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1E5F041-A7A2-4B78-AB41-C56F70B17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5257" y="1907721"/>
            <a:ext cx="4056743" cy="30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5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F619B-E4E3-D60A-7D70-4C1C3886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ABF2-D5EE-B5D1-F9CA-53CDAB80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Engine Mass Scaling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F5448-62DD-2DBD-C372-1CC33F1242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675CC-DFE2-0CB6-B11E-CED8981BC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09" y="2070937"/>
            <a:ext cx="1448589" cy="311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246FB-F267-757D-2D58-6EE6645B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304" y="2382786"/>
            <a:ext cx="3762308" cy="814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F8391-03E8-5D47-589F-B9ED203A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982" y="4829301"/>
            <a:ext cx="5874834" cy="834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F25532-8F3F-0DD3-865B-63E11CB8DCD8}"/>
              </a:ext>
            </a:extLst>
          </p:cNvPr>
          <p:cNvSpPr txBox="1"/>
          <p:nvPr/>
        </p:nvSpPr>
        <p:spPr>
          <a:xfrm>
            <a:off x="3020183" y="1859566"/>
            <a:ext cx="1797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Constant of Specific Technology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5A5872-F397-EA2C-77CA-61D4E1D153DA}"/>
              </a:ext>
            </a:extLst>
          </p:cNvPr>
          <p:cNvCxnSpPr>
            <a:stCxn id="18" idx="1"/>
            <a:endCxn id="4" idx="3"/>
          </p:cNvCxnSpPr>
          <p:nvPr/>
        </p:nvCxnSpPr>
        <p:spPr>
          <a:xfrm flipH="1">
            <a:off x="2521498" y="2121176"/>
            <a:ext cx="498685" cy="105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174825-836B-CAC3-A033-68A952018015}"/>
              </a:ext>
            </a:extLst>
          </p:cNvPr>
          <p:cNvSpPr txBox="1"/>
          <p:nvPr/>
        </p:nvSpPr>
        <p:spPr>
          <a:xfrm>
            <a:off x="0" y="2798329"/>
            <a:ext cx="179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Want half of this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C9E2CF-82CC-C851-5A76-65BC1F21423B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898572" y="2374277"/>
            <a:ext cx="227855" cy="424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714D8C-7AB7-DFCD-3A90-B6D8F30470A7}"/>
              </a:ext>
            </a:extLst>
          </p:cNvPr>
          <p:cNvSpPr txBox="1"/>
          <p:nvPr/>
        </p:nvSpPr>
        <p:spPr>
          <a:xfrm>
            <a:off x="1841349" y="2798329"/>
            <a:ext cx="202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Must also be halved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AD55D4-CD1E-7840-C602-7D89EEA36372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2117121" y="2374277"/>
            <a:ext cx="735041" cy="424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7FC77B56-69D8-E993-103C-464C607C0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304" y="3659554"/>
            <a:ext cx="3628802" cy="806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F900F70-8446-03AC-582F-02AB5302E918}"/>
              </a:ext>
            </a:extLst>
          </p:cNvPr>
          <p:cNvGrpSpPr/>
          <p:nvPr/>
        </p:nvGrpSpPr>
        <p:grpSpPr>
          <a:xfrm>
            <a:off x="317504" y="3538980"/>
            <a:ext cx="2677825" cy="954107"/>
            <a:chOff x="342358" y="3875194"/>
            <a:chExt cx="2677825" cy="95410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CFB2ED-E8CF-89AF-A842-CCEE1561F1D8}"/>
                </a:ext>
              </a:extLst>
            </p:cNvPr>
            <p:cNvSpPr txBox="1"/>
            <p:nvPr/>
          </p:nvSpPr>
          <p:spPr>
            <a:xfrm>
              <a:off x="342358" y="3875194"/>
              <a:ext cx="26778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Constants of these Equations: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mbria" panose="02040503050406030204" pitchFamily="18" charset="0"/>
                </a:rPr>
                <a:t>All Stagnation Properties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mbria" panose="02040503050406030204" pitchFamily="18" charset="0"/>
                </a:rPr>
                <a:t>Mach Number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mbria" panose="02040503050406030204" pitchFamily="18" charset="0"/>
                </a:rPr>
                <a:t> 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7B0C03D-FF7B-43CE-4F91-4773ECF23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5445" y="4599360"/>
              <a:ext cx="133195" cy="16649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701764-9D15-36F3-ED80-D0D1D1883622}"/>
              </a:ext>
            </a:extLst>
          </p:cNvPr>
          <p:cNvGrpSpPr/>
          <p:nvPr/>
        </p:nvGrpSpPr>
        <p:grpSpPr>
          <a:xfrm>
            <a:off x="9163298" y="2927227"/>
            <a:ext cx="2677825" cy="954107"/>
            <a:chOff x="9183584" y="2087173"/>
            <a:chExt cx="2677825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8C67BA-7883-AF2E-E341-1F9E42FBFA9C}"/>
                </a:ext>
              </a:extLst>
            </p:cNvPr>
            <p:cNvSpPr txBox="1"/>
            <p:nvPr/>
          </p:nvSpPr>
          <p:spPr>
            <a:xfrm>
              <a:off x="9183584" y="2087173"/>
              <a:ext cx="26778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RHS of all Equations is constant, given constant stagnation properties,       and        will be constant as well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F4A948-6806-AA9F-79CE-8B26B7D0E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52936" y="2633118"/>
              <a:ext cx="184243" cy="138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9C75C1-B83B-ED59-0D65-BCA565A90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31724" y="2597541"/>
              <a:ext cx="195759" cy="17848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4BC099-501C-E9A7-F2F1-196C17BE27E2}"/>
              </a:ext>
            </a:extLst>
          </p:cNvPr>
          <p:cNvSpPr txBox="1"/>
          <p:nvPr/>
        </p:nvSpPr>
        <p:spPr>
          <a:xfrm>
            <a:off x="3862974" y="6011758"/>
            <a:ext cx="179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Constant Ratio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7EA3F7-EBD4-6EEF-10BE-4925CE6037F6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761546" y="5587706"/>
            <a:ext cx="227855" cy="424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6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80A1E-1562-E2A6-45F8-747B21FA1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D790-70EB-700D-AA59-385D002E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Engine Mass Scaling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C364D8-E177-7594-41DC-6DCB0D4A97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BB8D46-7A6D-B57A-C9FB-91B6A091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47" y="2183246"/>
            <a:ext cx="5039883" cy="834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31E74-9B22-6C45-C0E8-8009EA92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7" y="3741849"/>
            <a:ext cx="1187038" cy="2816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7DA2C2-C904-D041-D37E-24E6A562ECA6}"/>
              </a:ext>
            </a:extLst>
          </p:cNvPr>
          <p:cNvCxnSpPr>
            <a:cxnSpLocks/>
          </p:cNvCxnSpPr>
          <p:nvPr/>
        </p:nvCxnSpPr>
        <p:spPr>
          <a:xfrm>
            <a:off x="1515861" y="2787805"/>
            <a:ext cx="0" cy="869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29A736-C661-50C1-AB97-6E504494E8AD}"/>
              </a:ext>
            </a:extLst>
          </p:cNvPr>
          <p:cNvSpPr txBox="1"/>
          <p:nvPr/>
        </p:nvSpPr>
        <p:spPr>
          <a:xfrm>
            <a:off x="0" y="4381252"/>
            <a:ext cx="202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Know this is halved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169AC7-4634-134B-5D3F-433F84851974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10813" y="4023519"/>
            <a:ext cx="93158" cy="357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DAA0EF-0018-14E0-C24B-C7C5CD9F3621}"/>
              </a:ext>
            </a:extLst>
          </p:cNvPr>
          <p:cNvSpPr txBox="1"/>
          <p:nvPr/>
        </p:nvSpPr>
        <p:spPr>
          <a:xfrm>
            <a:off x="2153985" y="4439394"/>
            <a:ext cx="202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Must also be halved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2E79D0-D104-E319-DF50-FC339582311A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153985" y="4023519"/>
            <a:ext cx="1010813" cy="415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76E356B-2D09-A185-D481-14C5C980F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587" y="2236748"/>
            <a:ext cx="1493782" cy="7992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939A3-C6E5-965C-4C6D-6927649C9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849" y="2460339"/>
            <a:ext cx="1474754" cy="3520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126D1D-673B-D371-7B71-EABBF9B073C8}"/>
              </a:ext>
            </a:extLst>
          </p:cNvPr>
          <p:cNvSpPr txBox="1"/>
          <p:nvPr/>
        </p:nvSpPr>
        <p:spPr>
          <a:xfrm>
            <a:off x="8292544" y="3946055"/>
            <a:ext cx="26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Hoop Stress will be constant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9C9F19-78D4-022C-9C16-A7EE3F277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859" y="4388204"/>
            <a:ext cx="3187194" cy="7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1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96E9-E6B3-00F8-47A0-E3DD5D7B8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C50F-ABE4-12FF-3074-499580AA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Engine Mass Scaling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82D32-E98E-5F5F-D639-1B585F81F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4BF76-E837-1BF4-8B56-B157678C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8285"/>
            <a:ext cx="6451600" cy="520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5C064E-1A98-DBC0-BD81-6A8B723C53D2}"/>
              </a:ext>
            </a:extLst>
          </p:cNvPr>
          <p:cNvGrpSpPr/>
          <p:nvPr/>
        </p:nvGrpSpPr>
        <p:grpSpPr>
          <a:xfrm>
            <a:off x="732017" y="3834899"/>
            <a:ext cx="9828188" cy="382235"/>
            <a:chOff x="732017" y="3121223"/>
            <a:chExt cx="9828188" cy="3822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17925D-3D10-50AA-0300-E945025F7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7045" y="3121223"/>
              <a:ext cx="225657" cy="3822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106CFC-CA97-AB2E-182C-EA0EBFA5CDB2}"/>
                </a:ext>
              </a:extLst>
            </p:cNvPr>
            <p:cNvSpPr txBox="1"/>
            <p:nvPr/>
          </p:nvSpPr>
          <p:spPr>
            <a:xfrm>
              <a:off x="732017" y="3121223"/>
              <a:ext cx="9828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With both </a:t>
              </a:r>
              <a:r>
                <a:rPr lang="en-US" i="1" dirty="0">
                  <a:latin typeface="Cambria" panose="02040503050406030204" pitchFamily="18" charset="0"/>
                </a:rPr>
                <a:t>t</a:t>
              </a:r>
              <a:r>
                <a:rPr lang="en-US" dirty="0">
                  <a:latin typeface="Cambria" panose="02040503050406030204" pitchFamily="18" charset="0"/>
                </a:rPr>
                <a:t> and </a:t>
              </a:r>
              <a:r>
                <a:rPr lang="en-US" i="1" dirty="0">
                  <a:latin typeface="Cambria" panose="02040503050406030204" pitchFamily="18" charset="0"/>
                </a:rPr>
                <a:t>r* </a:t>
              </a:r>
              <a:r>
                <a:rPr lang="en-US" dirty="0">
                  <a:latin typeface="Cambria" panose="02040503050406030204" pitchFamily="18" charset="0"/>
                </a:rPr>
                <a:t>scaling as        the whole volume and therefore mass is simply halved, thus implying a simple linear scaling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31B7E26-B066-1153-55A6-F9AE89C8E366}"/>
              </a:ext>
            </a:extLst>
          </p:cNvPr>
          <p:cNvSpPr txBox="1"/>
          <p:nvPr/>
        </p:nvSpPr>
        <p:spPr>
          <a:xfrm>
            <a:off x="732017" y="2164267"/>
            <a:ext cx="2747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Cylindrical Shell Volume formula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B815E1-8098-BEF6-F2B8-0788CAC5D804}"/>
              </a:ext>
            </a:extLst>
          </p:cNvPr>
          <p:cNvCxnSpPr>
            <a:cxnSpLocks/>
          </p:cNvCxnSpPr>
          <p:nvPr/>
        </p:nvCxnSpPr>
        <p:spPr>
          <a:xfrm flipH="1">
            <a:off x="1103971" y="2472044"/>
            <a:ext cx="534553" cy="473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23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76F95-83A4-3388-E35F-D3E32B267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40D83-762C-F8F9-BFE3-8F4AE521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318BE-1939-DFE7-7956-6A7FC2DADB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13854-7417-FE25-548A-D5AF090C0457}"/>
              </a:ext>
            </a:extLst>
          </p:cNvPr>
          <p:cNvSpPr txBox="1"/>
          <p:nvPr/>
        </p:nvSpPr>
        <p:spPr>
          <a:xfrm>
            <a:off x="1234471" y="2241395"/>
            <a:ext cx="26778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Final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a: 9.05e6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e: 0.472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Omega: 0 rad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I: 0 rad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omega: 0.5281 rad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62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F9B80-9858-9181-B758-81D60AC2B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329F-0468-20D6-F7AC-4E2C710A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5EAC3-0972-DEAA-1775-0E9EF3895A9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02051" y="2005012"/>
            <a:ext cx="5387898" cy="4351338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  <a:cs typeface="Angsana New" panose="02020603050405020304" pitchFamily="18" charset="-34"/>
              </a:rPr>
              <a:t>Background &amp; Motivation</a:t>
            </a:r>
          </a:p>
          <a:p>
            <a:pPr lvl="1"/>
            <a:r>
              <a:rPr lang="en-US" dirty="0">
                <a:latin typeface="Cambria" panose="02040503050406030204" pitchFamily="18" charset="0"/>
                <a:cs typeface="Angsana New" panose="02020603050405020304" pitchFamily="18" charset="-34"/>
              </a:rPr>
              <a:t>Propulsion and Trajectories</a:t>
            </a:r>
          </a:p>
          <a:p>
            <a:pPr lvl="1"/>
            <a:r>
              <a:rPr lang="en-US" dirty="0">
                <a:latin typeface="Cambria" panose="02040503050406030204" pitchFamily="18" charset="0"/>
                <a:cs typeface="Angsana New" panose="02020603050405020304" pitchFamily="18" charset="-34"/>
              </a:rPr>
              <a:t>Minimum Time Transfers</a:t>
            </a:r>
          </a:p>
          <a:p>
            <a:pPr lvl="1"/>
            <a:r>
              <a:rPr lang="en-US" dirty="0">
                <a:latin typeface="Cambria" panose="02040503050406030204" pitchFamily="18" charset="0"/>
                <a:cs typeface="Angsana New" panose="02020603050405020304" pitchFamily="18" charset="-34"/>
              </a:rPr>
              <a:t>NTP Overview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Research Methods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Case Study Results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Conclusion</a:t>
            </a:r>
          </a:p>
          <a:p>
            <a:endParaRPr lang="en-US" sz="2200" dirty="0"/>
          </a:p>
          <a:p>
            <a:pPr lvl="1"/>
            <a:endParaRPr lang="en-US" sz="1800" dirty="0">
              <a:latin typeface="Cambria" panose="02040503050406030204" pitchFamily="18" charset="0"/>
              <a:cs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21C4B-C947-67AA-5DD5-D681D7A8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4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CE481-C087-908F-E6ED-821E16823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7E288-C0CE-6FD4-FEAD-1A9DED8C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F95736-1109-E16F-90BF-B3CDA45C478F}"/>
                  </a:ext>
                </a:extLst>
              </p:cNvPr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Propulsion Systems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Chemical Propulsion: High Thrust, Low I</a:t>
                </a:r>
                <a:r>
                  <a:rPr lang="en-US" sz="1800" baseline="-250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sp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Electric Propulsion: Low Thrust, High I</a:t>
                </a:r>
                <a:r>
                  <a:rPr lang="en-US" sz="1800" baseline="-250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sp</a:t>
                </a:r>
                <a:endParaRPr lang="en-US" sz="1800" dirty="0">
                  <a:latin typeface="Cambria" panose="02040503050406030204" pitchFamily="18" charset="0"/>
                  <a:cs typeface="Angsana New" panose="02020603050405020304" pitchFamily="18" charset="-34"/>
                </a:endParaRPr>
              </a:p>
              <a:p>
                <a:pPr marL="5080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Cis-lunar Trajectories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Lunar Free Return Trajectory</a:t>
                </a:r>
              </a:p>
              <a:p>
                <a:pPr lvl="1"/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Impulsive Maneuvers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Δ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ngsana New" panose="02020603050405020304" pitchFamily="18" charset="-34"/>
                      </a:rPr>
                      <m:t>𝑉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cs typeface="Angsana New" panose="02020603050405020304" pitchFamily="18" charset="-34"/>
                  </a:rPr>
                  <a:t> efficient trajectories</a:t>
                </a:r>
              </a:p>
              <a:p>
                <a:endParaRPr lang="en-US" sz="2200" dirty="0"/>
              </a:p>
              <a:p>
                <a:pPr lvl="1"/>
                <a:endParaRPr lang="en-US" sz="1800" dirty="0">
                  <a:latin typeface="Cambria" panose="02040503050406030204" pitchFamily="18" charset="0"/>
                  <a:cs typeface="Angsana New" panose="02020603050405020304" pitchFamily="18" charset="-34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F95736-1109-E16F-90BF-B3CDA45C4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603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4150B-CB99-E660-580D-90ED6F9315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05BBC-F859-A636-B1D4-658B60B4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8701-5D64-84F1-1C2F-FE00A2C9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Background: Minimum Time Trajectories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B28DB-B70A-DA27-EBB8-1B191ED2D54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6070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  <a:cs typeface="Angsana New" panose="02020603050405020304" pitchFamily="18" charset="-34"/>
              </a:rPr>
              <a:t>“Turn and Burn” Trajectory</a:t>
            </a:r>
          </a:p>
          <a:p>
            <a:pPr lvl="1"/>
            <a:r>
              <a:rPr lang="en-US" sz="1800" dirty="0">
                <a:latin typeface="Cambria" panose="02040503050406030204" pitchFamily="18" charset="0"/>
                <a:cs typeface="Angsana New" panose="02020603050405020304" pitchFamily="18" charset="-34"/>
              </a:rPr>
              <a:t>Minimize the Time-of-Flight Maneuver</a:t>
            </a:r>
          </a:p>
          <a:p>
            <a:pPr lvl="1"/>
            <a:r>
              <a:rPr lang="en-US" sz="1800" dirty="0">
                <a:latin typeface="Cambria" panose="02040503050406030204" pitchFamily="18" charset="0"/>
                <a:cs typeface="Angsana New" panose="02020603050405020304" pitchFamily="18" charset="-34"/>
              </a:rPr>
              <a:t>Satisfies Hamilton-Jacobi-Bellman Time optimality</a:t>
            </a:r>
          </a:p>
          <a:p>
            <a:pPr lvl="1"/>
            <a:r>
              <a:rPr lang="en-US" sz="1800" dirty="0">
                <a:latin typeface="Cambria" panose="02040503050406030204" pitchFamily="18" charset="0"/>
                <a:cs typeface="Angsana New" panose="02020603050405020304" pitchFamily="18" charset="-34"/>
              </a:rPr>
              <a:t>Continuous-High-Thrust Maneuver </a:t>
            </a:r>
          </a:p>
          <a:p>
            <a:pPr lvl="1"/>
            <a:r>
              <a:rPr lang="en-US" sz="1800" dirty="0">
                <a:latin typeface="Cambria" panose="02040503050406030204" pitchFamily="18" charset="0"/>
                <a:cs typeface="Angsana New" panose="02020603050405020304" pitchFamily="18" charset="-34"/>
              </a:rPr>
              <a:t>Not feasible outright with current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34110-E653-4E28-379E-1C3EC3243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book cover of a book&#10;&#10;Description automatically generated">
            <a:extLst>
              <a:ext uri="{FF2B5EF4-FFF2-40B4-BE49-F238E27FC236}">
                <a16:creationId xmlns:a16="http://schemas.microsoft.com/office/drawing/2014/main" id="{07470158-F122-9AB7-07C4-CEBD701A0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281" y="1825625"/>
            <a:ext cx="2924979" cy="490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F20C2F-D640-754E-A3AE-DFE34DA771DE}"/>
              </a:ext>
            </a:extLst>
          </p:cNvPr>
          <p:cNvSpPr txBox="1"/>
          <p:nvPr/>
        </p:nvSpPr>
        <p:spPr>
          <a:xfrm>
            <a:off x="94785" y="6469609"/>
            <a:ext cx="6919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[1] Clarke, Arthur C. </a:t>
            </a:r>
            <a:r>
              <a:rPr lang="en-US" i="1" dirty="0">
                <a:latin typeface="Cambria" panose="02040503050406030204" pitchFamily="18" charset="0"/>
              </a:rPr>
              <a:t>The Songs of Distant Earth.</a:t>
            </a:r>
            <a:r>
              <a:rPr lang="en-US" dirty="0">
                <a:latin typeface="Cambria" panose="02040503050406030204" pitchFamily="18" charset="0"/>
              </a:rPr>
              <a:t> New York: Del Rey Books, 1986.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7909C9-D0A2-05E8-8F60-06B5366E9C48}"/>
              </a:ext>
            </a:extLst>
          </p:cNvPr>
          <p:cNvSpPr txBox="1"/>
          <p:nvPr/>
        </p:nvSpPr>
        <p:spPr>
          <a:xfrm>
            <a:off x="10843260" y="1822450"/>
            <a:ext cx="95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41255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5A3E-17F8-5CD8-1661-039977E2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F205-455A-9EA2-D432-94374493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NTP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30AD9-277E-D535-B864-1525C0636EB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506488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Nuclear Thermal Propulsion</a:t>
            </a:r>
          </a:p>
          <a:p>
            <a:pPr lvl="1"/>
            <a:r>
              <a:rPr lang="en-US" sz="1800" dirty="0">
                <a:latin typeface="Cambria" panose="02040503050406030204" pitchFamily="18" charset="0"/>
                <a:cs typeface="Angsana New" panose="02020603050405020304" pitchFamily="18" charset="-34"/>
              </a:rPr>
              <a:t>Expand a working fluid (e.g. Hydrogen) using a small fission reactor</a:t>
            </a:r>
          </a:p>
          <a:p>
            <a:pPr lvl="1"/>
            <a:r>
              <a:rPr lang="en-US" sz="1800" dirty="0">
                <a:latin typeface="Cambria" panose="02040503050406030204" pitchFamily="18" charset="0"/>
                <a:cs typeface="Angsana New" panose="02020603050405020304" pitchFamily="18" charset="-34"/>
              </a:rPr>
              <a:t>800s – 1000s Isp</a:t>
            </a:r>
            <a:endParaRPr lang="en-US" sz="2200" dirty="0">
              <a:latin typeface="Cambria" panose="02040503050406030204" pitchFamily="18" charset="0"/>
              <a:cs typeface="Angsana New" panose="02020603050405020304" pitchFamily="18" charset="-34"/>
            </a:endParaRPr>
          </a:p>
          <a:p>
            <a:pPr lvl="1"/>
            <a:r>
              <a:rPr lang="en-US" sz="1800" dirty="0">
                <a:latin typeface="Cambria" panose="02040503050406030204" pitchFamily="18" charset="0"/>
                <a:cs typeface="Angsana New" panose="02020603050405020304" pitchFamily="18" charset="-34"/>
              </a:rPr>
              <a:t>Two large pitfalls</a:t>
            </a:r>
            <a:endParaRPr lang="en-US" sz="1400" dirty="0">
              <a:latin typeface="Cambria" panose="02040503050406030204" pitchFamily="18" charset="0"/>
              <a:cs typeface="Angsana New" panose="02020603050405020304" pitchFamily="18" charset="-34"/>
            </a:endParaRPr>
          </a:p>
          <a:p>
            <a:pPr lvl="2"/>
            <a:r>
              <a:rPr lang="en-US" sz="1600" dirty="0">
                <a:latin typeface="Cambria" panose="02040503050406030204" pitchFamily="18" charset="0"/>
                <a:cs typeface="Angsana New" panose="02020603050405020304" pitchFamily="18" charset="-34"/>
              </a:rPr>
              <a:t>Larger Engine Mass</a:t>
            </a:r>
          </a:p>
          <a:p>
            <a:pPr lvl="2"/>
            <a:r>
              <a:rPr lang="en-US" sz="1600" dirty="0">
                <a:latin typeface="Cambria" panose="02040503050406030204" pitchFamily="18" charset="0"/>
                <a:cs typeface="Angsana New" panose="02020603050405020304" pitchFamily="18" charset="-34"/>
              </a:rPr>
              <a:t>Non-negligible ramp times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A19A2-9AA1-18B0-5AFC-6DCDF8A317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395553-0B6B-980A-4BF4-DF28C09C7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048127"/>
              </p:ext>
            </p:extLst>
          </p:nvPr>
        </p:nvGraphicFramePr>
        <p:xfrm>
          <a:off x="5903089" y="2005229"/>
          <a:ext cx="5786376" cy="34079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28792">
                  <a:extLst>
                    <a:ext uri="{9D8B030D-6E8A-4147-A177-3AD203B41FA5}">
                      <a16:colId xmlns:a16="http://schemas.microsoft.com/office/drawing/2014/main" val="3068485442"/>
                    </a:ext>
                  </a:extLst>
                </a:gridCol>
                <a:gridCol w="1928792">
                  <a:extLst>
                    <a:ext uri="{9D8B030D-6E8A-4147-A177-3AD203B41FA5}">
                      <a16:colId xmlns:a16="http://schemas.microsoft.com/office/drawing/2014/main" val="2089300210"/>
                    </a:ext>
                  </a:extLst>
                </a:gridCol>
                <a:gridCol w="1928792">
                  <a:extLst>
                    <a:ext uri="{9D8B030D-6E8A-4147-A177-3AD203B41FA5}">
                      <a16:colId xmlns:a16="http://schemas.microsoft.com/office/drawing/2014/main" val="3552868853"/>
                    </a:ext>
                  </a:extLst>
                </a:gridCol>
              </a:tblGrid>
              <a:tr h="53271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Chemical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78730"/>
                  </a:ext>
                </a:extLst>
              </a:tr>
              <a:tr h="532717">
                <a:tc>
                  <a:txBody>
                    <a:bodyPr/>
                    <a:lstStyle/>
                    <a:p>
                      <a:r>
                        <a:rPr lang="en-US" dirty="0"/>
                        <a:t>Thrust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66,700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66,700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09791"/>
                  </a:ext>
                </a:extLst>
              </a:tr>
              <a:tr h="532717">
                <a:tc>
                  <a:txBody>
                    <a:bodyPr/>
                    <a:lstStyle/>
                    <a:p>
                      <a:r>
                        <a:rPr lang="en-US" dirty="0"/>
                        <a:t>Isp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451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236349"/>
                  </a:ext>
                </a:extLst>
              </a:tr>
              <a:tr h="532717">
                <a:tc>
                  <a:txBody>
                    <a:bodyPr/>
                    <a:lstStyle/>
                    <a:p>
                      <a:r>
                        <a:rPr lang="en-US" dirty="0"/>
                        <a:t>Total Engine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4550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510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31502"/>
                  </a:ext>
                </a:extLst>
              </a:tr>
              <a:tr h="532717">
                <a:tc>
                  <a:txBody>
                    <a:bodyPr/>
                    <a:lstStyle/>
                    <a:p>
                      <a:r>
                        <a:rPr lang="en-US" dirty="0"/>
                        <a:t>Total Engine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467323"/>
                  </a:ext>
                </a:extLst>
              </a:tr>
              <a:tr h="744344">
                <a:tc>
                  <a:txBody>
                    <a:bodyPr/>
                    <a:lstStyle/>
                    <a:p>
                      <a:r>
                        <a:rPr lang="en-US" dirty="0"/>
                        <a:t>Total Engine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7097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21E3E4-5563-290F-B813-5A00A8255655}"/>
              </a:ext>
            </a:extLst>
          </p:cNvPr>
          <p:cNvSpPr txBox="1"/>
          <p:nvPr/>
        </p:nvSpPr>
        <p:spPr>
          <a:xfrm>
            <a:off x="1" y="6356350"/>
            <a:ext cx="1100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[2] Harnack, C., Grella, E., </a:t>
            </a:r>
            <a:r>
              <a:rPr lang="en-US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Greenhalge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S., and </a:t>
            </a:r>
            <a:r>
              <a:rPr lang="en-US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Duchek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M., “Capabilities of </a:t>
            </a:r>
            <a:r>
              <a:rPr lang="en-US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Sinlge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Launch NTP and Chemical Spacecrafts for Cis-Lunar Tug Missions,” Nuclear and Emerging Technologies for Space, 2023.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F4489-0D75-BE3A-335E-9AF73FAFE048}"/>
              </a:ext>
            </a:extLst>
          </p:cNvPr>
          <p:cNvSpPr txBox="1"/>
          <p:nvPr/>
        </p:nvSpPr>
        <p:spPr>
          <a:xfrm>
            <a:off x="11689465" y="1851340"/>
            <a:ext cx="95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71800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DA5FF-1881-BC38-D687-1735488C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E449-8C7D-3243-C7D4-18280DB5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Motivation: NTP and Turn and Burn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9EB1-74AA-8C31-9E30-D2D83511B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ADC6D8-CAFE-F0CE-647A-568C4C5828B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199" y="1825625"/>
            <a:ext cx="10666887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No ramp time hinderance on efficiencies</a:t>
            </a:r>
          </a:p>
          <a:p>
            <a:r>
              <a:rPr lang="en-US" sz="2000" dirty="0">
                <a:latin typeface="Cambria" panose="02040503050406030204" pitchFamily="18" charset="0"/>
              </a:rPr>
              <a:t>Continuous Thrust would require less thrust magnitude so the engine would be smaller, reducing mass </a:t>
            </a:r>
          </a:p>
          <a:p>
            <a:pPr lvl="1"/>
            <a:r>
              <a:rPr lang="en-US" sz="1800" dirty="0">
                <a:latin typeface="Cambria" panose="02040503050406030204" pitchFamily="18" charset="0"/>
              </a:rPr>
              <a:t>NASA Artemis System [4]</a:t>
            </a:r>
            <a:endParaRPr lang="en-US" sz="1600" dirty="0">
              <a:latin typeface="Cambria" panose="02040503050406030204" pitchFamily="18" charset="0"/>
            </a:endParaRPr>
          </a:p>
          <a:p>
            <a:pPr lvl="2"/>
            <a:r>
              <a:rPr lang="en-US" sz="1400" dirty="0">
                <a:latin typeface="Cambria" panose="02040503050406030204" pitchFamily="18" charset="0"/>
              </a:rPr>
              <a:t>26.6 </a:t>
            </a:r>
            <a:r>
              <a:rPr lang="en-US" sz="1400" dirty="0" err="1">
                <a:latin typeface="Cambria" panose="02040503050406030204" pitchFamily="18" charset="0"/>
              </a:rPr>
              <a:t>kN</a:t>
            </a:r>
            <a:r>
              <a:rPr lang="en-US" sz="1400" dirty="0">
                <a:latin typeface="Cambria" panose="02040503050406030204" pitchFamily="18" charset="0"/>
              </a:rPr>
              <a:t> Thrust (Service Module)</a:t>
            </a:r>
          </a:p>
          <a:p>
            <a:pPr lvl="2"/>
            <a:r>
              <a:rPr lang="en-US" sz="1400" dirty="0">
                <a:latin typeface="Cambria" panose="02040503050406030204" pitchFamily="18" charset="0"/>
              </a:rPr>
              <a:t>~15,000 kg Mass (Service Module)</a:t>
            </a:r>
          </a:p>
          <a:p>
            <a:pPr lvl="1"/>
            <a:r>
              <a:rPr lang="en-US" sz="1800" dirty="0">
                <a:latin typeface="Cambria" panose="02040503050406030204" pitchFamily="18" charset="0"/>
              </a:rPr>
              <a:t>Cont. Thrust</a:t>
            </a:r>
          </a:p>
          <a:p>
            <a:pPr lvl="2"/>
            <a:r>
              <a:rPr lang="en-US" sz="1400" dirty="0">
                <a:latin typeface="Cambria" panose="02040503050406030204" pitchFamily="18" charset="0"/>
              </a:rPr>
              <a:t>300-400 N Thrust</a:t>
            </a:r>
          </a:p>
          <a:p>
            <a:pPr lvl="2"/>
            <a:r>
              <a:rPr lang="en-US" sz="1400" dirty="0">
                <a:latin typeface="Cambria" panose="02040503050406030204" pitchFamily="18" charset="0"/>
              </a:rPr>
              <a:t>20,000 kg Spacecraft</a:t>
            </a:r>
          </a:p>
          <a:p>
            <a:pPr lvl="2"/>
            <a:r>
              <a:rPr lang="en-US" sz="1400" dirty="0">
                <a:latin typeface="Cambria" panose="02040503050406030204" pitchFamily="18" charset="0"/>
              </a:rPr>
              <a:t>98% Decrease in thrust compared to Impulsive</a:t>
            </a:r>
          </a:p>
          <a:p>
            <a:pPr lvl="2"/>
            <a:r>
              <a:rPr lang="en-US" sz="1400" dirty="0">
                <a:latin typeface="Cambria" panose="02040503050406030204" pitchFamily="18" charset="0"/>
              </a:rPr>
              <a:t>15-20% Increase in I</a:t>
            </a:r>
            <a:r>
              <a:rPr lang="en-US" sz="1400" baseline="-25000" dirty="0">
                <a:latin typeface="Cambria" panose="02040503050406030204" pitchFamily="18" charset="0"/>
              </a:rPr>
              <a:t>sp </a:t>
            </a:r>
            <a:r>
              <a:rPr lang="en-US" sz="1400" dirty="0">
                <a:latin typeface="Cambria" panose="02040503050406030204" pitchFamily="18" charset="0"/>
              </a:rPr>
              <a:t>Compared to NTP impulsive</a:t>
            </a:r>
          </a:p>
          <a:p>
            <a:pPr lvl="2"/>
            <a:endParaRPr lang="en-US" sz="1400" dirty="0">
              <a:latin typeface="Cambria" panose="02040503050406030204" pitchFamily="18" charset="0"/>
            </a:endParaRPr>
          </a:p>
          <a:p>
            <a:pPr lvl="2"/>
            <a:endParaRPr lang="en-US" sz="1400" dirty="0">
              <a:latin typeface="Cambria" panose="02040503050406030204" pitchFamily="18" charset="0"/>
            </a:endParaRPr>
          </a:p>
          <a:p>
            <a:pPr lvl="2"/>
            <a:endParaRPr lang="en-US" sz="1400" dirty="0">
              <a:latin typeface="Cambria" panose="02040503050406030204" pitchFamily="18" charset="0"/>
            </a:endParaRPr>
          </a:p>
          <a:p>
            <a:pPr lvl="1"/>
            <a:endParaRPr lang="en-US" sz="1600" dirty="0">
              <a:latin typeface="Cambria" panose="02040503050406030204" pitchFamily="18" charset="0"/>
            </a:endParaRP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6C26C3E-7394-C68B-FFE2-51358F18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69" y="2825244"/>
            <a:ext cx="5331588" cy="3094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DA8C5-EAA4-087D-1681-32830ACCCA56}"/>
              </a:ext>
            </a:extLst>
          </p:cNvPr>
          <p:cNvSpPr txBox="1"/>
          <p:nvPr/>
        </p:nvSpPr>
        <p:spPr>
          <a:xfrm>
            <a:off x="1" y="5987018"/>
            <a:ext cx="11003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[3] </a:t>
            </a:r>
            <a:r>
              <a:rPr lang="en-US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Duchek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M. E., </a:t>
            </a:r>
            <a:r>
              <a:rPr lang="en-US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Nikitaeva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D., Harnack, C., Grella, E., and </a:t>
            </a:r>
            <a:r>
              <a:rPr lang="en-US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Greenhalge</a:t>
            </a:r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, S., “Parametric Modeling of NTP Engine Performance for a Crewed Mars Mission,” ASCEND 2023, 2023.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[4] Bowman, A., Peters, E., “</a:t>
            </a:r>
            <a:r>
              <a:rPr lang="en-US" dirty="0">
                <a:latin typeface="Cambria" panose="02040503050406030204" pitchFamily="18" charset="0"/>
              </a:rPr>
              <a:t>Orion Components”, NASA 2024</a:t>
            </a:r>
            <a:endParaRPr lang="en-US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D119C-F425-E5CA-9230-9084AFC7DB23}"/>
              </a:ext>
            </a:extLst>
          </p:cNvPr>
          <p:cNvSpPr txBox="1"/>
          <p:nvPr/>
        </p:nvSpPr>
        <p:spPr>
          <a:xfrm>
            <a:off x="11694657" y="2721147"/>
            <a:ext cx="959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318851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77A9C-FF1B-DADB-C02E-561C30CD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AF86-A974-EA83-A3A6-2532D3EB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0902-6F3E-2911-CEA3-88A2DEB9E2A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02051" y="2005012"/>
            <a:ext cx="5387898" cy="435133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Background &amp; Motivation</a:t>
            </a:r>
          </a:p>
          <a:p>
            <a:r>
              <a:rPr lang="en-US" sz="3200" dirty="0">
                <a:solidFill>
                  <a:schemeClr val="tx1"/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Research Methods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Assumptions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Dynamics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Numerical Methods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Case Study Results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cs typeface="Angsana New" panose="02020603050405020304" pitchFamily="18" charset="-34"/>
              </a:rPr>
              <a:t>Conclusion</a:t>
            </a:r>
          </a:p>
          <a:p>
            <a:endParaRPr lang="en-US" sz="2200" dirty="0"/>
          </a:p>
          <a:p>
            <a:pPr lvl="1"/>
            <a:endParaRPr lang="en-US" sz="1800" dirty="0">
              <a:latin typeface="Cambria" panose="02040503050406030204" pitchFamily="18" charset="0"/>
              <a:cs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C60F9-EE75-8620-8E21-0C903C40E9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E2EA0-9DAB-39FA-A974-92E2DE88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4E15-775D-9309-FA90-A6836DD6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A0380-AEA7-241D-801C-9C4E1B751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0F8FB7-7EF0-0942-96E6-A9029DB330A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Spacecraft considered in the Earth-Moon system</a:t>
            </a:r>
          </a:p>
          <a:p>
            <a:pPr lvl="1"/>
            <a:r>
              <a:rPr lang="en-US" sz="1800" dirty="0">
                <a:latin typeface="Cambria" panose="02040503050406030204" pitchFamily="18" charset="0"/>
              </a:rPr>
              <a:t>Spacecraft Parameters</a:t>
            </a:r>
          </a:p>
          <a:p>
            <a:pPr lvl="2"/>
            <a:r>
              <a:rPr lang="en-US" sz="1600" dirty="0">
                <a:latin typeface="Cambria" panose="02040503050406030204" pitchFamily="18" charset="0"/>
              </a:rPr>
              <a:t>Specific Impulse: 1000s</a:t>
            </a:r>
          </a:p>
          <a:p>
            <a:pPr lvl="2"/>
            <a:r>
              <a:rPr lang="en-US" sz="1600" dirty="0">
                <a:latin typeface="Cambria" panose="02040503050406030204" pitchFamily="18" charset="0"/>
              </a:rPr>
              <a:t>Wet Mass: 20,000 kg</a:t>
            </a:r>
          </a:p>
          <a:p>
            <a:pPr lvl="2"/>
            <a:r>
              <a:rPr lang="en-US" sz="1600" dirty="0">
                <a:latin typeface="Cambria" panose="02040503050406030204" pitchFamily="18" charset="0"/>
              </a:rPr>
              <a:t>Propellent Mass: 9,000 kg</a:t>
            </a:r>
          </a:p>
          <a:p>
            <a:pPr marL="1016000" lvl="2" indent="0">
              <a:buNone/>
            </a:pPr>
            <a:endParaRPr lang="en-US" sz="1600" dirty="0">
              <a:latin typeface="Cambria" panose="02040503050406030204" pitchFamily="18" charset="0"/>
            </a:endParaRPr>
          </a:p>
          <a:p>
            <a:pPr lvl="1"/>
            <a:r>
              <a:rPr lang="en-US" sz="1800" dirty="0">
                <a:latin typeface="Cambria" panose="02040503050406030204" pitchFamily="18" charset="0"/>
              </a:rPr>
              <a:t>Orbital Parameters</a:t>
            </a:r>
          </a:p>
          <a:p>
            <a:pPr lvl="2"/>
            <a:r>
              <a:rPr lang="en-US" sz="1600" dirty="0">
                <a:latin typeface="Cambria" panose="02040503050406030204" pitchFamily="18" charset="0"/>
              </a:rPr>
              <a:t>Starting Orbit: GEO</a:t>
            </a:r>
          </a:p>
          <a:p>
            <a:pPr lvl="2"/>
            <a:r>
              <a:rPr lang="en-US" sz="1600" dirty="0">
                <a:latin typeface="Cambria" panose="02040503050406030204" pitchFamily="18" charset="0"/>
              </a:rPr>
              <a:t>Target Lunar Orbit: LLO</a:t>
            </a:r>
          </a:p>
          <a:p>
            <a:pPr lvl="2"/>
            <a:r>
              <a:rPr lang="en-US" sz="1600" dirty="0">
                <a:latin typeface="Cambria" panose="02040503050406030204" pitchFamily="18" charset="0"/>
              </a:rPr>
              <a:t>1 DU = 384,400 km (</a:t>
            </a:r>
            <a:r>
              <a:rPr lang="en-US" sz="1600" dirty="0" err="1">
                <a:latin typeface="Cambria" panose="02040503050406030204" pitchFamily="18" charset="0"/>
              </a:rPr>
              <a:t>a</a:t>
            </a:r>
            <a:r>
              <a:rPr lang="en-US" sz="1600" baseline="-25000" dirty="0" err="1">
                <a:latin typeface="Cambria" panose="02040503050406030204" pitchFamily="18" charset="0"/>
              </a:rPr>
              <a:t>moon</a:t>
            </a:r>
            <a:r>
              <a:rPr lang="en-US" sz="1600" dirty="0">
                <a:latin typeface="Cambria" panose="02040503050406030204" pitchFamily="18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8AE3F-1571-E70D-7FCA-A86F18C3BEAC}"/>
              </a:ext>
            </a:extLst>
          </p:cNvPr>
          <p:cNvGrpSpPr/>
          <p:nvPr/>
        </p:nvGrpSpPr>
        <p:grpSpPr>
          <a:xfrm>
            <a:off x="5968049" y="2088096"/>
            <a:ext cx="5699437" cy="3568349"/>
            <a:chOff x="5968049" y="2088096"/>
            <a:chExt cx="5699437" cy="356834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59B699-CF6C-2B3D-1F04-897FF00A4B7A}"/>
                </a:ext>
              </a:extLst>
            </p:cNvPr>
            <p:cNvSpPr txBox="1"/>
            <p:nvPr/>
          </p:nvSpPr>
          <p:spPr>
            <a:xfrm>
              <a:off x="10656312" y="3388068"/>
              <a:ext cx="1011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Moon</a:t>
              </a:r>
              <a:endPara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C8BE2F-B6AD-F9DE-3BA7-C47EFF8A384F}"/>
                </a:ext>
              </a:extLst>
            </p:cNvPr>
            <p:cNvGrpSpPr/>
            <p:nvPr/>
          </p:nvGrpSpPr>
          <p:grpSpPr>
            <a:xfrm>
              <a:off x="5968049" y="2088096"/>
              <a:ext cx="5204337" cy="3568349"/>
              <a:chOff x="5968049" y="2088096"/>
              <a:chExt cx="5204337" cy="356834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7D430-9B91-E21F-AE79-47BFA494017B}"/>
                  </a:ext>
                </a:extLst>
              </p:cNvPr>
              <p:cNvSpPr txBox="1"/>
              <p:nvPr/>
            </p:nvSpPr>
            <p:spPr>
              <a:xfrm>
                <a:off x="5968049" y="4691616"/>
                <a:ext cx="1011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Earth</a:t>
                </a:r>
                <a:endParaRPr lang="en-US" sz="1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8909CF2-CA55-079D-1E45-F4C97F8458B4}"/>
                  </a:ext>
                </a:extLst>
              </p:cNvPr>
              <p:cNvSpPr/>
              <p:nvPr/>
            </p:nvSpPr>
            <p:spPr>
              <a:xfrm>
                <a:off x="6338759" y="4894445"/>
                <a:ext cx="762000" cy="76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370F12B-87E4-F818-F23C-CD4B4C69462B}"/>
                  </a:ext>
                </a:extLst>
              </p:cNvPr>
              <p:cNvSpPr/>
              <p:nvPr/>
            </p:nvSpPr>
            <p:spPr>
              <a:xfrm>
                <a:off x="10656312" y="3759740"/>
                <a:ext cx="516074" cy="50612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B4C0ED9-2FE1-17E9-A176-FCF0043E221E}"/>
                  </a:ext>
                </a:extLst>
              </p:cNvPr>
              <p:cNvSpPr/>
              <p:nvPr/>
            </p:nvSpPr>
            <p:spPr>
              <a:xfrm>
                <a:off x="8569333" y="2459768"/>
                <a:ext cx="253654" cy="24938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204CA-6B64-FDA4-0E6D-1785B8F1CB2A}"/>
                  </a:ext>
                </a:extLst>
              </p:cNvPr>
              <p:cNvSpPr txBox="1"/>
              <p:nvPr/>
            </p:nvSpPr>
            <p:spPr>
              <a:xfrm>
                <a:off x="8403053" y="2088096"/>
                <a:ext cx="1011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Spacecraft</a:t>
                </a:r>
                <a:endParaRPr lang="en-US" sz="1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7E59FF0-F45A-74E3-B2D0-3BD5BC87B1C4}"/>
                  </a:ext>
                </a:extLst>
              </p:cNvPr>
              <p:cNvCxnSpPr/>
              <p:nvPr/>
            </p:nvCxnSpPr>
            <p:spPr>
              <a:xfrm flipV="1">
                <a:off x="6717853" y="4007796"/>
                <a:ext cx="4191717" cy="1267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3D3A2CB-4121-7115-7390-721CED81F5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852" y="2587557"/>
                <a:ext cx="1978308" cy="26706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4A448ED-AF27-9B57-D143-F74A10F787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96160" y="2595843"/>
                <a:ext cx="2213410" cy="14119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B4CB06D-8B04-82AA-1558-66D655063FF8}"/>
                      </a:ext>
                    </a:extLst>
                  </p:cNvPr>
                  <p:cNvSpPr txBox="1"/>
                  <p:nvPr/>
                </p:nvSpPr>
                <p:spPr>
                  <a:xfrm>
                    <a:off x="9577217" y="2922783"/>
                    <a:ext cx="404983" cy="2347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B4CB06D-8B04-82AA-1558-66D655063F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7217" y="2922783"/>
                    <a:ext cx="404983" cy="2347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061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B6BB2683-822D-806F-BC1C-E949305D963D}"/>
                      </a:ext>
                    </a:extLst>
                  </p:cNvPr>
                  <p:cNvSpPr txBox="1"/>
                  <p:nvPr/>
                </p:nvSpPr>
                <p:spPr>
                  <a:xfrm>
                    <a:off x="7483585" y="3430252"/>
                    <a:ext cx="355290" cy="2347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B6BB2683-822D-806F-BC1C-E949305D9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3585" y="3430252"/>
                    <a:ext cx="355290" cy="2347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897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A4E62F0-336A-132C-9233-005A21C67AC3}"/>
                      </a:ext>
                    </a:extLst>
                  </p:cNvPr>
                  <p:cNvSpPr txBox="1"/>
                  <p:nvPr/>
                </p:nvSpPr>
                <p:spPr>
                  <a:xfrm>
                    <a:off x="9068577" y="4598223"/>
                    <a:ext cx="411395" cy="2347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A4E62F0-336A-132C-9233-005A21C67A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8577" y="4598223"/>
                    <a:ext cx="411395" cy="2347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061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DE02943-C249-1F3F-EE2F-6826F7DA0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852" y="5275445"/>
                <a:ext cx="94337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E500C69E-9432-656D-8D34-A742FA894F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3572" y="4415566"/>
                <a:ext cx="0" cy="8598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BA58BA2-91A6-5A67-F598-2BA460C7B253}"/>
                      </a:ext>
                    </a:extLst>
                  </p:cNvPr>
                  <p:cNvSpPr txBox="1"/>
                  <p:nvPr/>
                </p:nvSpPr>
                <p:spPr>
                  <a:xfrm>
                    <a:off x="7718331" y="5138851"/>
                    <a:ext cx="23506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BA58BA2-91A6-5A67-F598-2BA460C7B2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8331" y="5138851"/>
                    <a:ext cx="235064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5000" t="-16667" r="-5000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5269053-B23D-74DF-0A68-D298D48715EB}"/>
                      </a:ext>
                    </a:extLst>
                  </p:cNvPr>
                  <p:cNvSpPr txBox="1"/>
                  <p:nvPr/>
                </p:nvSpPr>
                <p:spPr>
                  <a:xfrm>
                    <a:off x="6598180" y="4114306"/>
                    <a:ext cx="23506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15269053-B23D-74DF-0A68-D298D48715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8180" y="4114306"/>
                    <a:ext cx="235064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000" t="-23529" r="-5000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A7557F53-A93E-8D3C-28EE-D6EF89D7EA42}"/>
                      </a:ext>
                    </a:extLst>
                  </p14:cNvPr>
                  <p14:cNvContentPartPr/>
                  <p14:nvPr/>
                </p14:nvContentPartPr>
                <p14:xfrm>
                  <a:off x="6851855" y="4787435"/>
                  <a:ext cx="360" cy="36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A7557F53-A93E-8D3C-28EE-D6EF89D7EA4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788855" y="472443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2FC0BB4D-40A3-620D-0120-4A7136627885}"/>
                      </a:ext>
                    </a:extLst>
                  </p14:cNvPr>
                  <p14:cNvContentPartPr/>
                  <p14:nvPr/>
                </p14:nvContentPartPr>
                <p14:xfrm>
                  <a:off x="6747095" y="4817675"/>
                  <a:ext cx="214560" cy="694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2FC0BB4D-40A3-620D-0120-4A7136627885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738095" y="4808675"/>
                    <a:ext cx="23220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A13D2D8C-0097-9E1C-DFA2-C4A5BCE73F91}"/>
                      </a:ext>
                    </a:extLst>
                  </p14:cNvPr>
                  <p14:cNvContentPartPr/>
                  <p14:nvPr/>
                </p14:nvContentPartPr>
                <p14:xfrm>
                  <a:off x="6734925" y="4818055"/>
                  <a:ext cx="360" cy="3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A13D2D8C-0097-9E1C-DFA2-C4A5BCE73F9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725925" y="480905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72FC1A59-39B5-6B97-54BF-261EEA43E8E8}"/>
                      </a:ext>
                    </a:extLst>
                  </p14:cNvPr>
                  <p14:cNvContentPartPr/>
                  <p14:nvPr/>
                </p14:nvContentPartPr>
                <p14:xfrm>
                  <a:off x="6959565" y="4886455"/>
                  <a:ext cx="360" cy="36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72FC1A59-39B5-6B97-54BF-261EEA43E8E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950565" y="487745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935DF4B-F9EB-1800-4DF5-C13454421D07}"/>
                  </a:ext>
                </a:extLst>
              </p:cNvPr>
              <p:cNvGrpSpPr/>
              <p:nvPr/>
            </p:nvGrpSpPr>
            <p:grpSpPr>
              <a:xfrm>
                <a:off x="6962420" y="4884875"/>
                <a:ext cx="360" cy="4320"/>
                <a:chOff x="6962420" y="4884875"/>
                <a:chExt cx="360" cy="4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9443EE8B-2593-65F5-02F9-07162FAD07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2420" y="4884875"/>
                    <a:ext cx="360" cy="36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9443EE8B-2593-65F5-02F9-07162FAD07AA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953420" y="487623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20A82E44-9A6F-5264-324D-54DD44EAFD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2420" y="4888835"/>
                    <a:ext cx="360" cy="36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20A82E44-9A6F-5264-324D-54DD44EAFDA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953420" y="488019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87" name="Ink 86">
                      <a:extLst>
                        <a:ext uri="{FF2B5EF4-FFF2-40B4-BE49-F238E27FC236}">
                          <a16:creationId xmlns:a16="http://schemas.microsoft.com/office/drawing/2014/main" id="{E09C808B-2059-D998-EC2B-8C0F820020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62420" y="4888835"/>
                    <a:ext cx="360" cy="36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E09C808B-2059-D998-EC2B-8C0F82002039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6953420" y="488019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37702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1542</Words>
  <Application>Microsoft Macintosh PowerPoint</Application>
  <PresentationFormat>Widescreen</PresentationFormat>
  <Paragraphs>357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Angsana New</vt:lpstr>
      <vt:lpstr>Arial</vt:lpstr>
      <vt:lpstr>Calibri</vt:lpstr>
      <vt:lpstr>Cambria</vt:lpstr>
      <vt:lpstr>Cambria Math</vt:lpstr>
      <vt:lpstr>Canela Text</vt:lpstr>
      <vt:lpstr>Times New Roman</vt:lpstr>
      <vt:lpstr>Office Theme</vt:lpstr>
      <vt:lpstr>Optimal Cislunar Trajectories with Continuous, High-Thrust Nuclear-Thermal Propulsion</vt:lpstr>
      <vt:lpstr>Outline</vt:lpstr>
      <vt:lpstr>Outline</vt:lpstr>
      <vt:lpstr>Background</vt:lpstr>
      <vt:lpstr>Background: Minimum Time Trajectories</vt:lpstr>
      <vt:lpstr>Background: NTP Technology</vt:lpstr>
      <vt:lpstr>Motivation: NTP and Turn and Burn</vt:lpstr>
      <vt:lpstr>Outline</vt:lpstr>
      <vt:lpstr>Assumptions</vt:lpstr>
      <vt:lpstr>Dynamics </vt:lpstr>
      <vt:lpstr>Numerical Methods</vt:lpstr>
      <vt:lpstr>Outline</vt:lpstr>
      <vt:lpstr>Results</vt:lpstr>
      <vt:lpstr>Trajectory Bounds</vt:lpstr>
      <vt:lpstr>Time of Flight</vt:lpstr>
      <vt:lpstr>Flip Time Percentage</vt:lpstr>
      <vt:lpstr>Maneuver ∆V</vt:lpstr>
      <vt:lpstr>Results</vt:lpstr>
      <vt:lpstr>Conclusion</vt:lpstr>
      <vt:lpstr>Final Eccentricity</vt:lpstr>
      <vt:lpstr>Propellent Mass Consumption</vt:lpstr>
      <vt:lpstr>Backup </vt:lpstr>
      <vt:lpstr>Backup </vt:lpstr>
      <vt:lpstr>Backup: Engine Mass Scaling </vt:lpstr>
      <vt:lpstr>Backup: Engine Mass Scaling </vt:lpstr>
      <vt:lpstr>Backup: Engine Mass Scaling </vt:lpstr>
      <vt:lpstr>Backup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Pathfinder for Autonomous Navigation: A Low-Cost Architecture for Autonomous CubeSat Rendezvous and Docking</dc:title>
  <dc:creator>Kyle Peter Krol</dc:creator>
  <cp:lastModifiedBy>Erik Daniel Payton</cp:lastModifiedBy>
  <cp:revision>27</cp:revision>
  <dcterms:created xsi:type="dcterms:W3CDTF">2020-12-09T20:41:47Z</dcterms:created>
  <dcterms:modified xsi:type="dcterms:W3CDTF">2025-01-06T02:17:30Z</dcterms:modified>
</cp:coreProperties>
</file>